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2"/>
  </p:notesMasterIdLst>
  <p:sldIdLst>
    <p:sldId id="369" r:id="rId2"/>
    <p:sldId id="258" r:id="rId3"/>
    <p:sldId id="367" r:id="rId4"/>
    <p:sldId id="368"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280"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B5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214" autoAdjust="0"/>
  </p:normalViewPr>
  <p:slideViewPr>
    <p:cSldViewPr snapToGrid="0" snapToObjects="1" showGuides="1">
      <p:cViewPr varScale="1">
        <p:scale>
          <a:sx n="56" d="100"/>
          <a:sy n="56" d="100"/>
        </p:scale>
        <p:origin x="60"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B32A9-C133-4401-8A29-CF384D1154D0}" type="datetimeFigureOut">
              <a:rPr lang="ru-RU" smtClean="0"/>
              <a:t>24.10.2019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7DD11-AA4F-4A65-8635-39B456FDD30B}" type="slidenum">
              <a:rPr lang="ru-RU" smtClean="0"/>
              <a:t>‹#›</a:t>
            </a:fld>
            <a:endParaRPr lang="ru-RU"/>
          </a:p>
        </p:txBody>
      </p:sp>
    </p:spTree>
    <p:extLst>
      <p:ext uri="{BB962C8B-B14F-4D97-AF65-F5344CB8AC3E}">
        <p14:creationId xmlns:p14="http://schemas.microsoft.com/office/powerpoint/2010/main" val="84517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3C113FF1-1BBF-408E-890E-67FAD5648191}" type="slidenum">
              <a:rPr lang="ru-RU" smtClean="0"/>
              <a:pPr/>
              <a:t>9</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18</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19</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Формирование количественных ориентиров, в соответствии с которыми фирма будет действовать.</a:t>
            </a:r>
          </a:p>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20</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Активы предприятия — это его имущество, которое находится в распоряжении на правах собственности и от которого оно ожидает получения доходов в будущем процессе своей деятельности.</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23</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а) Материальные активы. Они характеризуют предприятия. К составу материальных активов предприятия относятся:</a:t>
            </a:r>
          </a:p>
          <a:p>
            <a:r>
              <a:rPr lang="ru-RU" sz="1200" b="0" i="0" kern="1200" dirty="0" smtClean="0">
                <a:solidFill>
                  <a:schemeClr val="tx1"/>
                </a:solidFill>
                <a:effectLst/>
                <a:latin typeface="+mn-lt"/>
                <a:ea typeface="+mn-ea"/>
                <a:cs typeface="+mn-cs"/>
              </a:rPr>
              <a:t>- основные средства;</a:t>
            </a:r>
          </a:p>
          <a:p>
            <a:r>
              <a:rPr lang="ru-RU" sz="1200" b="0" i="0" kern="1200" dirty="0" smtClean="0">
                <a:solidFill>
                  <a:schemeClr val="tx1"/>
                </a:solidFill>
                <a:effectLst/>
                <a:latin typeface="+mn-lt"/>
                <a:ea typeface="+mn-ea"/>
                <a:cs typeface="+mn-cs"/>
              </a:rPr>
              <a:t>- незавершенные капитальные вложения;</a:t>
            </a:r>
          </a:p>
          <a:p>
            <a:r>
              <a:rPr lang="ru-RU" sz="1200" b="0" i="0" kern="1200" dirty="0" smtClean="0">
                <a:solidFill>
                  <a:schemeClr val="tx1"/>
                </a:solidFill>
                <a:effectLst/>
                <a:latin typeface="+mn-lt"/>
                <a:ea typeface="+mn-ea"/>
                <a:cs typeface="+mn-cs"/>
              </a:rPr>
              <a:t>- оборудование, предназначенное к монтажу;</a:t>
            </a:r>
          </a:p>
          <a:p>
            <a:r>
              <a:rPr lang="ru-RU" sz="1200" b="0" i="0" kern="1200" dirty="0" smtClean="0">
                <a:solidFill>
                  <a:schemeClr val="tx1"/>
                </a:solidFill>
                <a:effectLst/>
                <a:latin typeface="+mn-lt"/>
                <a:ea typeface="+mn-ea"/>
                <a:cs typeface="+mn-cs"/>
              </a:rPr>
              <a:t>- производственные запасы сырья и полуфабрикатов;</a:t>
            </a:r>
          </a:p>
          <a:p>
            <a:r>
              <a:rPr lang="ru-RU" sz="1200" b="0" i="0" kern="1200" dirty="0" smtClean="0">
                <a:solidFill>
                  <a:schemeClr val="tx1"/>
                </a:solidFill>
                <a:effectLst/>
                <a:latin typeface="+mn-lt"/>
                <a:ea typeface="+mn-ea"/>
                <a:cs typeface="+mn-cs"/>
              </a:rPr>
              <a:t>- запасы малоценных и быстро изнашиваемых предметов;</a:t>
            </a:r>
          </a:p>
          <a:p>
            <a:r>
              <a:rPr lang="ru-RU" sz="1200" b="0" i="0" kern="1200" dirty="0" smtClean="0">
                <a:solidFill>
                  <a:schemeClr val="tx1"/>
                </a:solidFill>
                <a:effectLst/>
                <a:latin typeface="+mn-lt"/>
                <a:ea typeface="+mn-ea"/>
                <a:cs typeface="+mn-cs"/>
              </a:rPr>
              <a:t>- объём незавершенного производства;</a:t>
            </a:r>
          </a:p>
          <a:p>
            <a:r>
              <a:rPr lang="ru-RU" sz="1200" b="0" i="0" kern="1200" dirty="0" smtClean="0">
                <a:solidFill>
                  <a:schemeClr val="tx1"/>
                </a:solidFill>
                <a:effectLst/>
                <a:latin typeface="+mn-lt"/>
                <a:ea typeface="+mn-ea"/>
                <a:cs typeface="+mn-cs"/>
              </a:rPr>
              <a:t>- запасы готовой продукции, предназначенной к реализации.</a:t>
            </a:r>
          </a:p>
          <a:p>
            <a:r>
              <a:rPr lang="ru-RU" sz="1200" b="0" i="0" kern="1200" dirty="0" smtClean="0">
                <a:solidFill>
                  <a:schemeClr val="tx1"/>
                </a:solidFill>
                <a:effectLst/>
                <a:latin typeface="+mn-lt"/>
                <a:ea typeface="+mn-ea"/>
                <a:cs typeface="+mn-cs"/>
              </a:rPr>
              <a:t>б) Нематериальные активы. Они характеризуют активы предприятия, не имеющие вещной формы, но принимающие участие в хозяйственной деятельности и приносящие прибыль. К этому виду активов предприятия относятся:</a:t>
            </a:r>
          </a:p>
          <a:p>
            <a:r>
              <a:rPr lang="ru-RU" sz="1200" b="0" i="0" kern="1200" dirty="0" smtClean="0">
                <a:solidFill>
                  <a:schemeClr val="tx1"/>
                </a:solidFill>
                <a:effectLst/>
                <a:latin typeface="+mn-lt"/>
                <a:ea typeface="+mn-ea"/>
                <a:cs typeface="+mn-cs"/>
              </a:rPr>
              <a:t>- приобретенные предприятием права пользования отдельными природными ресурсами;</a:t>
            </a:r>
          </a:p>
          <a:p>
            <a:r>
              <a:rPr lang="ru-RU" sz="1200" b="0" i="0" kern="1200" dirty="0" smtClean="0">
                <a:solidFill>
                  <a:schemeClr val="tx1"/>
                </a:solidFill>
                <a:effectLst/>
                <a:latin typeface="+mn-lt"/>
                <a:ea typeface="+mn-ea"/>
                <a:cs typeface="+mn-cs"/>
              </a:rPr>
              <a:t>- патентные права на использование изобретений;</a:t>
            </a:r>
          </a:p>
          <a:p>
            <a:r>
              <a:rPr lang="ru-RU" sz="1200" b="0" i="0" kern="1200" dirty="0" smtClean="0">
                <a:solidFill>
                  <a:schemeClr val="tx1"/>
                </a:solidFill>
                <a:effectLst/>
                <a:latin typeface="+mn-lt"/>
                <a:ea typeface="+mn-ea"/>
                <a:cs typeface="+mn-cs"/>
              </a:rPr>
              <a:t>- «ноу-хау» - совокупность технических, технологических, управленческих, коммерческих и других знаний, оформленных в виде технической документации, описания, накопленного производственного опыта, являющихся предметом инноваций, но не запатентованных;</a:t>
            </a:r>
          </a:p>
          <a:p>
            <a:r>
              <a:rPr lang="ru-RU" sz="1200" b="0" i="0" kern="1200" dirty="0" smtClean="0">
                <a:solidFill>
                  <a:schemeClr val="tx1"/>
                </a:solidFill>
                <a:effectLst/>
                <a:latin typeface="+mn-lt"/>
                <a:ea typeface="+mn-ea"/>
                <a:cs typeface="+mn-cs"/>
              </a:rPr>
              <a:t>- права на промышленные образцы и модели;</a:t>
            </a:r>
          </a:p>
          <a:p>
            <a:r>
              <a:rPr lang="ru-RU" sz="1200" b="0" i="0" kern="1200" dirty="0" smtClean="0">
                <a:solidFill>
                  <a:schemeClr val="tx1"/>
                </a:solidFill>
                <a:effectLst/>
                <a:latin typeface="+mn-lt"/>
                <a:ea typeface="+mn-ea"/>
                <a:cs typeface="+mn-cs"/>
              </a:rPr>
              <a:t>- товарный знак - эмблема, рисунок или символ, зарегистрированные в установленном порядке;</a:t>
            </a:r>
          </a:p>
          <a:p>
            <a:r>
              <a:rPr lang="ru-RU" sz="1200" b="0" i="0" kern="1200" dirty="0" smtClean="0">
                <a:solidFill>
                  <a:schemeClr val="tx1"/>
                </a:solidFill>
                <a:effectLst/>
                <a:latin typeface="+mn-lt"/>
                <a:ea typeface="+mn-ea"/>
                <a:cs typeface="+mn-cs"/>
              </a:rPr>
              <a:t>- торговая марка - право на исключительное использование фирменного наименования юридического лица;</a:t>
            </a:r>
          </a:p>
          <a:p>
            <a:r>
              <a:rPr lang="ru-RU" sz="1200" b="0" i="0" kern="1200" dirty="0" smtClean="0">
                <a:solidFill>
                  <a:schemeClr val="tx1"/>
                </a:solidFill>
                <a:effectLst/>
                <a:latin typeface="+mn-lt"/>
                <a:ea typeface="+mn-ea"/>
                <a:cs typeface="+mn-cs"/>
              </a:rPr>
              <a:t>- права на использование компьютерных программных продуктов;</a:t>
            </a:r>
          </a:p>
          <a:p>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гудвилл</a:t>
            </a:r>
            <a:r>
              <a:rPr lang="ru-RU" sz="1200" b="0" i="0" kern="1200" dirty="0" smtClean="0">
                <a:solidFill>
                  <a:schemeClr val="tx1"/>
                </a:solidFill>
                <a:effectLst/>
                <a:latin typeface="+mn-lt"/>
                <a:ea typeface="+mn-ea"/>
                <a:cs typeface="+mn-cs"/>
              </a:rPr>
              <a:t>» - разница между рыночной стоимостью предприятия как целостного имущественного комплекса и его балансовой стоимостью, образованной в связи с возможностью получения более высокого уровня прибыли (в сравнении со среднеотраслевым уровнем) за счет использования более эффектной системы управления, доминирующей позиции на </a:t>
            </a:r>
            <a:r>
              <a:rPr lang="ru-RU" sz="1200" b="0" i="0" kern="1200" dirty="0" err="1" smtClean="0">
                <a:solidFill>
                  <a:schemeClr val="tx1"/>
                </a:solidFill>
                <a:effectLst/>
                <a:latin typeface="+mn-lt"/>
                <a:ea typeface="+mn-ea"/>
                <a:cs typeface="+mn-cs"/>
              </a:rPr>
              <a:t>тварном</a:t>
            </a:r>
            <a:r>
              <a:rPr lang="ru-RU" sz="1200" b="0" i="0" kern="1200" dirty="0" smtClean="0">
                <a:solidFill>
                  <a:schemeClr val="tx1"/>
                </a:solidFill>
                <a:effectLst/>
                <a:latin typeface="+mn-lt"/>
                <a:ea typeface="+mn-ea"/>
                <a:cs typeface="+mn-cs"/>
              </a:rPr>
              <a:t> рынке, применяемых технологий и т.п.</a:t>
            </a:r>
          </a:p>
          <a:p>
            <a:r>
              <a:rPr lang="ru-RU" sz="1200" b="0" i="0" kern="1200" dirty="0" smtClean="0">
                <a:solidFill>
                  <a:schemeClr val="tx1"/>
                </a:solidFill>
                <a:effectLst/>
                <a:latin typeface="+mn-lt"/>
                <a:ea typeface="+mn-ea"/>
                <a:cs typeface="+mn-cs"/>
              </a:rPr>
              <a:t>в) Финансовые активы. Они характеризуют различные финансовые инструменты, принадлежащие предприятию или находящиеся в его владении. К финансовым активам предприятия относятся:</a:t>
            </a:r>
          </a:p>
          <a:p>
            <a:r>
              <a:rPr lang="ru-RU" sz="1200" b="0" i="0" kern="1200" dirty="0" smtClean="0">
                <a:solidFill>
                  <a:schemeClr val="tx1"/>
                </a:solidFill>
                <a:effectLst/>
                <a:latin typeface="+mn-lt"/>
                <a:ea typeface="+mn-ea"/>
                <a:cs typeface="+mn-cs"/>
              </a:rPr>
              <a:t>- денежные активы в национальной валюте;</a:t>
            </a:r>
          </a:p>
          <a:p>
            <a:r>
              <a:rPr lang="ru-RU" sz="1200" b="0" i="0" kern="1200" dirty="0" smtClean="0">
                <a:solidFill>
                  <a:schemeClr val="tx1"/>
                </a:solidFill>
                <a:effectLst/>
                <a:latin typeface="+mn-lt"/>
                <a:ea typeface="+mn-ea"/>
                <a:cs typeface="+mn-cs"/>
              </a:rPr>
              <a:t>- денежные активы в иностранной валюте;</a:t>
            </a:r>
          </a:p>
          <a:p>
            <a:r>
              <a:rPr lang="ru-RU" sz="1200" b="0" i="0" kern="1200" dirty="0" smtClean="0">
                <a:solidFill>
                  <a:schemeClr val="tx1"/>
                </a:solidFill>
                <a:effectLst/>
                <a:latin typeface="+mn-lt"/>
                <a:ea typeface="+mn-ea"/>
                <a:cs typeface="+mn-cs"/>
              </a:rPr>
              <a:t>- дебиторская задолженность во всех её формах;</a:t>
            </a:r>
          </a:p>
          <a:p>
            <a:r>
              <a:rPr lang="ru-RU" sz="1200" b="0" i="0" kern="1200" dirty="0" smtClean="0">
                <a:solidFill>
                  <a:schemeClr val="tx1"/>
                </a:solidFill>
                <a:effectLst/>
                <a:latin typeface="+mn-lt"/>
                <a:ea typeface="+mn-ea"/>
                <a:cs typeface="+mn-cs"/>
              </a:rPr>
              <a:t>- краткосрочные финансовые вложения;</a:t>
            </a:r>
          </a:p>
          <a:p>
            <a:r>
              <a:rPr lang="ru-RU" sz="1200" b="0" i="0" kern="1200" dirty="0" smtClean="0">
                <a:solidFill>
                  <a:schemeClr val="tx1"/>
                </a:solidFill>
                <a:effectLst/>
                <a:latin typeface="+mn-lt"/>
                <a:ea typeface="+mn-ea"/>
                <a:cs typeface="+mn-cs"/>
              </a:rPr>
              <a:t>- долгосрочные финансовые вложения.</a:t>
            </a:r>
          </a:p>
        </p:txBody>
      </p:sp>
      <p:sp>
        <p:nvSpPr>
          <p:cNvPr id="4" name="Номер слайда 3"/>
          <p:cNvSpPr>
            <a:spLocks noGrp="1"/>
          </p:cNvSpPr>
          <p:nvPr>
            <p:ph type="sldNum" sz="quarter" idx="10"/>
          </p:nvPr>
        </p:nvSpPr>
        <p:spPr/>
        <p:txBody>
          <a:bodyPr/>
          <a:lstStyle/>
          <a:p>
            <a:fld id="{3C113FF1-1BBF-408E-890E-67FAD5648191}" type="slidenum">
              <a:rPr lang="ru-RU" smtClean="0"/>
              <a:pPr/>
              <a:t>26</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Оборотные (текущие) активы – </a:t>
            </a:r>
            <a:r>
              <a:rPr lang="ru-RU" dirty="0" smtClean="0"/>
              <a:t>характеризуют совокупность имущественных ценностей предприятия, обслуживающих текущую производственно-коммерческую (операционную) деятельность и полностью потребляемых в течение 1-го производственно-коммерческого цикла. </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28</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29</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30</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31</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dirty="0" smtClean="0"/>
              <a:t>С учетом данной классификации строится процесс финансового управления активами предприятия.</a:t>
            </a:r>
          </a:p>
          <a:p>
            <a:pPr algn="l"/>
            <a:r>
              <a:rPr lang="ru-RU" dirty="0" smtClean="0"/>
              <a:t>Управление оборотными активами составляет наиболее обширную часть операций финансового менеджмента. Это связано с их высокой ролью в обеспечении платежеспособности, рентабельности и других целевых результатов финансовой деятельности предприятия</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32</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Д.э.н., профессор Бланк И.А., продолжительное время сочетает научную и преподавательскую работу по данной проблеме с практической деятельностью в качестве главного эксперта и консультанта ряда </a:t>
            </a:r>
            <a:r>
              <a:rPr lang="ru-RU" sz="1200" b="0" i="0" kern="1200" smtClean="0">
                <a:solidFill>
                  <a:schemeClr val="tx1"/>
                </a:solidFill>
                <a:effectLst/>
                <a:latin typeface="+mn-lt"/>
                <a:ea typeface="+mn-ea"/>
                <a:cs typeface="+mn-cs"/>
              </a:rPr>
              <a:t>компаний.</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10</a:t>
            </a:fld>
            <a:endParaRPr lang="ru-RU"/>
          </a:p>
        </p:txBody>
      </p:sp>
    </p:spTree>
    <p:extLst>
      <p:ext uri="{BB962C8B-B14F-4D97-AF65-F5344CB8AC3E}">
        <p14:creationId xmlns:p14="http://schemas.microsoft.com/office/powerpoint/2010/main" val="4177536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dirty="0" smtClean="0"/>
              <a:t>С учетом данной классификации строится процесс финансового управления активами предприятия.</a:t>
            </a:r>
          </a:p>
          <a:p>
            <a:pPr algn="l"/>
            <a:r>
              <a:rPr lang="ru-RU" dirty="0" smtClean="0"/>
              <a:t>Управление оборотными активами составляет наиболее обширную часть операций финансового менеджмента. Это связано с их высокой ролью в обеспечении платежеспособности, рентабельности и других целевых результатов финансовой деятельности предприятия</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33</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34</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Разница между стоимостью активов компании и суммой её обязательств.</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35</a:t>
            </a:fld>
            <a:endParaRPr lang="ru-RU"/>
          </a:p>
        </p:txBody>
      </p:sp>
    </p:spTree>
    <p:extLst>
      <p:ext uri="{BB962C8B-B14F-4D97-AF65-F5344CB8AC3E}">
        <p14:creationId xmlns:p14="http://schemas.microsoft.com/office/powerpoint/2010/main" val="1887718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C113FF1-1BBF-408E-890E-67FAD5648191}" type="slidenum">
              <a:rPr lang="ru-RU" smtClean="0"/>
              <a:pPr/>
              <a:t>38</a:t>
            </a:fld>
            <a:endParaRPr lang="ru-RU"/>
          </a:p>
        </p:txBody>
      </p:sp>
    </p:spTree>
    <p:extLst>
      <p:ext uri="{BB962C8B-B14F-4D97-AF65-F5344CB8AC3E}">
        <p14:creationId xmlns:p14="http://schemas.microsoft.com/office/powerpoint/2010/main" val="115698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Фьючерс (</a:t>
            </a:r>
            <a:r>
              <a:rPr lang="ru-RU" sz="1200" b="1" kern="1200" dirty="0" err="1" smtClean="0">
                <a:solidFill>
                  <a:schemeClr val="tx1"/>
                </a:solidFill>
                <a:effectLst/>
                <a:latin typeface="+mn-lt"/>
                <a:ea typeface="+mn-ea"/>
                <a:cs typeface="+mn-cs"/>
              </a:rPr>
              <a:t>futures</a:t>
            </a:r>
            <a:r>
              <a:rPr lang="ru-RU" sz="1200" b="1" kern="120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rPr>
              <a:t>это вид контракта, который дает право произвести куплю-продажу некоторого актива в определенном количестве и на определенную дату в будущем по цене согласованной сегодня.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Опцион (</a:t>
            </a:r>
            <a:r>
              <a:rPr lang="ru-RU" sz="1200" b="1" kern="1200" dirty="0" err="1" smtClean="0">
                <a:solidFill>
                  <a:schemeClr val="tx1"/>
                </a:solidFill>
                <a:effectLst/>
                <a:latin typeface="+mn-lt"/>
                <a:ea typeface="+mn-ea"/>
                <a:cs typeface="+mn-cs"/>
              </a:rPr>
              <a:t>option</a:t>
            </a:r>
            <a:r>
              <a:rPr lang="ru-RU" sz="1200" b="1" kern="1200" dirty="0" smtClean="0">
                <a:solidFill>
                  <a:schemeClr val="tx1"/>
                </a:solidFill>
                <a:effectLst/>
                <a:latin typeface="+mn-lt"/>
                <a:ea typeface="+mn-ea"/>
                <a:cs typeface="+mn-cs"/>
              </a:rPr>
              <a:t>) </a:t>
            </a:r>
            <a:r>
              <a:rPr lang="ru-RU" sz="1200" b="0" kern="1200" dirty="0" smtClean="0">
                <a:solidFill>
                  <a:schemeClr val="tx1"/>
                </a:solidFill>
                <a:effectLst/>
                <a:latin typeface="+mn-lt"/>
                <a:ea typeface="+mn-ea"/>
                <a:cs typeface="+mn-cs"/>
              </a:rPr>
              <a:t>– это вид контракта, который дает право, но не обязанность, произвести куплю-продажу по зафиксированной цене до или в определенный срок.</a:t>
            </a:r>
          </a:p>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39</a:t>
            </a:fld>
            <a:endParaRPr lang="ru-RU"/>
          </a:p>
        </p:txBody>
      </p:sp>
    </p:spTree>
    <p:extLst>
      <p:ext uri="{BB962C8B-B14F-4D97-AF65-F5344CB8AC3E}">
        <p14:creationId xmlns:p14="http://schemas.microsoft.com/office/powerpoint/2010/main" val="636779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Надежный доллар положительного CCF стоит больше, чем рисковый доллар положительного CCF потому, что существует вероятность его неполучения. </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41</a:t>
            </a:fld>
            <a:endParaRPr lang="ru-RU"/>
          </a:p>
        </p:txBody>
      </p:sp>
    </p:spTree>
    <p:extLst>
      <p:ext uri="{BB962C8B-B14F-4D97-AF65-F5344CB8AC3E}">
        <p14:creationId xmlns:p14="http://schemas.microsoft.com/office/powerpoint/2010/main" val="571154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65</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66</a:t>
            </a:fld>
            <a:endParaRPr lang="ru-RU"/>
          </a:p>
        </p:txBody>
      </p:sp>
    </p:spTree>
    <p:extLst>
      <p:ext uri="{BB962C8B-B14F-4D97-AF65-F5344CB8AC3E}">
        <p14:creationId xmlns:p14="http://schemas.microsoft.com/office/powerpoint/2010/main" val="2748831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Баланс отражает финансовое положение предприятия за конкретный отчетный период, чаще всего за год и на определенную дату. Представляет собой равенство всех активов предприятия в сумме всех его финансовых обязательств и собственного капитала. Отчет о прибылях и убытках содержит сравнения суммы всех доходов предприятия от продажи товаров и услуг суммой всех расходов, понесенных предприятием для поддержания его деятельности за период с начала года. Результатом данного сравнения является чистая прибыль или убыток отчетного периода. Отчет о нераспределенной прибыли связывает отчет о прибылях и убытках с балансовым отчетом. Нераспределенная прибыль может быть использована для увеличения собственного капитала. Годовая финансовая отчетность является открытой к публикации биржами, инвестиционными фондами, страховыми компаниями, которые публикуют финансовые отчеты в обязательном порядке по форме, обеспечивающей возможность однозначного их понимания и толкования всеми заинтересованными лицами.</a:t>
            </a:r>
          </a:p>
        </p:txBody>
      </p:sp>
      <p:sp>
        <p:nvSpPr>
          <p:cNvPr id="4" name="Номер слайда 3"/>
          <p:cNvSpPr>
            <a:spLocks noGrp="1"/>
          </p:cNvSpPr>
          <p:nvPr>
            <p:ph type="sldNum" sz="quarter" idx="10"/>
          </p:nvPr>
        </p:nvSpPr>
        <p:spPr/>
        <p:txBody>
          <a:bodyPr/>
          <a:lstStyle/>
          <a:p>
            <a:fld id="{3C113FF1-1BBF-408E-890E-67FAD5648191}" type="slidenum">
              <a:rPr lang="ru-RU" smtClean="0"/>
              <a:pPr/>
              <a:t>72</a:t>
            </a:fld>
            <a:endParaRPr lang="ru-RU"/>
          </a:p>
        </p:txBody>
      </p:sp>
    </p:spTree>
    <p:extLst>
      <p:ext uri="{BB962C8B-B14F-4D97-AF65-F5344CB8AC3E}">
        <p14:creationId xmlns:p14="http://schemas.microsoft.com/office/powerpoint/2010/main" val="1666654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73</a:t>
            </a:fld>
            <a:endParaRPr lang="ru-RU"/>
          </a:p>
        </p:txBody>
      </p:sp>
    </p:spTree>
    <p:extLst>
      <p:ext uri="{BB962C8B-B14F-4D97-AF65-F5344CB8AC3E}">
        <p14:creationId xmlns:p14="http://schemas.microsoft.com/office/powerpoint/2010/main" val="181897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КОНЦЕПЦИЯ (от лат. </a:t>
            </a:r>
            <a:r>
              <a:rPr lang="ru-RU" dirty="0" err="1" smtClean="0"/>
              <a:t>conceptio</a:t>
            </a:r>
            <a:r>
              <a:rPr lang="ru-RU" dirty="0" smtClean="0"/>
              <a:t> — понимание, система), определённый способ понимания, трактовки какого-либо предмета, явления, процесса, основная точка</a:t>
            </a:r>
            <a:r>
              <a:rPr lang="ru-RU" baseline="0" dirty="0" smtClean="0"/>
              <a:t> </a:t>
            </a:r>
            <a:r>
              <a:rPr lang="ru-RU" dirty="0" smtClean="0"/>
              <a:t>зрения на предмет или явление; руководящая идея для его систематического освещения. </a:t>
            </a: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11</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77</a:t>
            </a:fld>
            <a:endParaRPr lang="ru-RU"/>
          </a:p>
        </p:txBody>
      </p:sp>
    </p:spTree>
    <p:extLst>
      <p:ext uri="{BB962C8B-B14F-4D97-AF65-F5344CB8AC3E}">
        <p14:creationId xmlns:p14="http://schemas.microsoft.com/office/powerpoint/2010/main" val="833488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Arial" charset="0"/>
              </a:rPr>
              <a:t>Простым сроком окупаемости инвестиций</a:t>
            </a:r>
            <a:r>
              <a:rPr lang="ru-RU" sz="1200" b="0" i="0" kern="1200" dirty="0" smtClean="0">
                <a:solidFill>
                  <a:schemeClr val="tx1"/>
                </a:solidFill>
                <a:effectLst/>
                <a:latin typeface="+mn-lt"/>
                <a:ea typeface="+mn-ea"/>
                <a:cs typeface="Arial" charset="0"/>
              </a:rPr>
              <a:t> (</a:t>
            </a:r>
            <a:r>
              <a:rPr lang="ru-RU" sz="1200" b="0" i="0" kern="1200" dirty="0" err="1" smtClean="0">
                <a:solidFill>
                  <a:schemeClr val="tx1"/>
                </a:solidFill>
                <a:effectLst/>
                <a:latin typeface="+mn-lt"/>
                <a:ea typeface="+mn-ea"/>
                <a:cs typeface="Arial" charset="0"/>
              </a:rPr>
              <a:t>payback</a:t>
            </a:r>
            <a:r>
              <a:rPr lang="ru-RU" sz="1200" b="0" i="0" kern="1200" dirty="0" smtClean="0">
                <a:solidFill>
                  <a:schemeClr val="tx1"/>
                </a:solidFill>
                <a:effectLst/>
                <a:latin typeface="+mn-lt"/>
                <a:ea typeface="+mn-ea"/>
                <a:cs typeface="Arial" charset="0"/>
              </a:rPr>
              <a:t> </a:t>
            </a:r>
            <a:r>
              <a:rPr lang="ru-RU" sz="1200" b="0" i="0" kern="1200" dirty="0" err="1" smtClean="0">
                <a:solidFill>
                  <a:schemeClr val="tx1"/>
                </a:solidFill>
                <a:effectLst/>
                <a:latin typeface="+mn-lt"/>
                <a:ea typeface="+mn-ea"/>
                <a:cs typeface="Arial" charset="0"/>
              </a:rPr>
              <a:t>period</a:t>
            </a:r>
            <a:r>
              <a:rPr lang="ru-RU" sz="1200" b="0" i="0" kern="1200" dirty="0" smtClean="0">
                <a:solidFill>
                  <a:schemeClr val="tx1"/>
                </a:solidFill>
                <a:effectLst/>
                <a:latin typeface="+mn-lt"/>
                <a:ea typeface="+mn-ea"/>
                <a:cs typeface="Arial" charset="0"/>
              </a:rPr>
              <a:t>) называется продолжительность периода от начального момента до момента окупаемости. Начальным моментом обычно является начало первого шага или начало операционной деятельности. </a:t>
            </a:r>
            <a:r>
              <a:rPr lang="ru-RU" sz="1200" b="1" i="0" kern="1200" dirty="0" smtClean="0">
                <a:solidFill>
                  <a:schemeClr val="tx1"/>
                </a:solidFill>
                <a:effectLst/>
                <a:latin typeface="+mn-lt"/>
                <a:ea typeface="+mn-ea"/>
                <a:cs typeface="Arial" charset="0"/>
              </a:rPr>
              <a:t>Моментом окупаемости </a:t>
            </a:r>
            <a:r>
              <a:rPr lang="ru-RU" sz="1200" b="0" i="0" kern="1200" dirty="0" smtClean="0">
                <a:solidFill>
                  <a:schemeClr val="tx1"/>
                </a:solidFill>
                <a:effectLst/>
                <a:latin typeface="+mn-lt"/>
                <a:ea typeface="+mn-ea"/>
                <a:cs typeface="Arial" charset="0"/>
              </a:rPr>
              <a:t>называется тот наиболее ранний момент времени в расчетном периоде, после которого кумулятивные текущие чистые денежные поступления NV (k) становятся и в дальнейшем остаются неотрицательными.</a:t>
            </a:r>
          </a:p>
          <a:p>
            <a:r>
              <a:rPr lang="ru-RU" sz="1200" b="0" i="0" kern="1200" dirty="0" smtClean="0">
                <a:solidFill>
                  <a:schemeClr val="tx1"/>
                </a:solidFill>
                <a:effectLst/>
                <a:latin typeface="+mn-lt"/>
                <a:ea typeface="+mn-ea"/>
                <a:cs typeface="Arial" charset="0"/>
              </a:rPr>
              <a:t>Метод расчета срока окупаемости РР инвестиций состоит в определении того срока, который понадобится для возмещения суммы первоначальных инвестиций. Если сформулировать суть этого метода более точно, то он предполагает вычисление того периода, за который кумулятивная сумма (сумма нарастающим итогом) денежных поступлений сравнивается с суммой первоначальных инвестиций.</a:t>
            </a:r>
          </a:p>
          <a:p>
            <a:r>
              <a:rPr lang="ru-RU" sz="1200" b="1" i="0" kern="1200" dirty="0" smtClean="0">
                <a:solidFill>
                  <a:schemeClr val="tx1"/>
                </a:solidFill>
                <a:effectLst/>
                <a:latin typeface="+mn-lt"/>
                <a:ea typeface="+mn-ea"/>
                <a:cs typeface="Arial" charset="0"/>
              </a:rPr>
              <a:t>Дисконтированный период окупаемости (</a:t>
            </a:r>
            <a:r>
              <a:rPr lang="ru-RU" sz="1200" b="1" i="0" kern="1200" dirty="0" err="1" smtClean="0">
                <a:solidFill>
                  <a:schemeClr val="tx1"/>
                </a:solidFill>
                <a:effectLst/>
                <a:latin typeface="+mn-lt"/>
                <a:ea typeface="+mn-ea"/>
                <a:cs typeface="Arial" charset="0"/>
              </a:rPr>
              <a:t>Discounted</a:t>
            </a:r>
            <a:r>
              <a:rPr lang="ru-RU" sz="1200" b="1" i="0" kern="1200" dirty="0" smtClean="0">
                <a:solidFill>
                  <a:schemeClr val="tx1"/>
                </a:solidFill>
                <a:effectLst/>
                <a:latin typeface="+mn-lt"/>
                <a:ea typeface="+mn-ea"/>
                <a:cs typeface="Arial" charset="0"/>
              </a:rPr>
              <a:t> </a:t>
            </a:r>
            <a:r>
              <a:rPr lang="ru-RU" sz="1200" b="1" i="0" kern="1200" dirty="0" err="1" smtClean="0">
                <a:solidFill>
                  <a:schemeClr val="tx1"/>
                </a:solidFill>
                <a:effectLst/>
                <a:latin typeface="+mn-lt"/>
                <a:ea typeface="+mn-ea"/>
                <a:cs typeface="Arial" charset="0"/>
              </a:rPr>
              <a:t>Payback</a:t>
            </a:r>
            <a:r>
              <a:rPr lang="ru-RU" sz="1200" b="1" i="0" kern="1200" dirty="0" smtClean="0">
                <a:solidFill>
                  <a:schemeClr val="tx1"/>
                </a:solidFill>
                <a:effectLst/>
                <a:latin typeface="+mn-lt"/>
                <a:ea typeface="+mn-ea"/>
                <a:cs typeface="Arial" charset="0"/>
              </a:rPr>
              <a:t> </a:t>
            </a:r>
            <a:r>
              <a:rPr lang="ru-RU" sz="1200" b="1" i="0" kern="1200" dirty="0" err="1" smtClean="0">
                <a:solidFill>
                  <a:schemeClr val="tx1"/>
                </a:solidFill>
                <a:effectLst/>
                <a:latin typeface="+mn-lt"/>
                <a:ea typeface="+mn-ea"/>
                <a:cs typeface="Arial" charset="0"/>
              </a:rPr>
              <a:t>Period</a:t>
            </a:r>
            <a:r>
              <a:rPr lang="ru-RU" sz="1200" b="1" i="0" kern="1200" dirty="0" smtClean="0">
                <a:solidFill>
                  <a:schemeClr val="tx1"/>
                </a:solidFill>
                <a:effectLst/>
                <a:latin typeface="+mn-lt"/>
                <a:ea typeface="+mn-ea"/>
                <a:cs typeface="Arial" charset="0"/>
              </a:rPr>
              <a:t>, DPB)</a:t>
            </a:r>
            <a:r>
              <a:rPr lang="ru-RU" sz="1200" b="0" i="0" kern="1200" dirty="0" smtClean="0">
                <a:solidFill>
                  <a:schemeClr val="tx1"/>
                </a:solidFill>
                <a:effectLst/>
                <a:latin typeface="+mn-lt"/>
                <a:ea typeface="+mn-ea"/>
                <a:cs typeface="Arial" charset="0"/>
              </a:rPr>
              <a:t> — это период времени, необходимый для возмещения дисконтированной стоимости инвестиций за счет настоящей стоимости будущих денежных поступлений. Данный показатель определяется путем деления величины инвестиций на дисконтированный чистый поток денежных средств.</a:t>
            </a:r>
          </a:p>
        </p:txBody>
      </p:sp>
      <p:sp>
        <p:nvSpPr>
          <p:cNvPr id="4" name="Номер слайда 3"/>
          <p:cNvSpPr>
            <a:spLocks noGrp="1"/>
          </p:cNvSpPr>
          <p:nvPr>
            <p:ph type="sldNum" sz="quarter" idx="10"/>
          </p:nvPr>
        </p:nvSpPr>
        <p:spPr/>
        <p:txBody>
          <a:bodyPr/>
          <a:lstStyle/>
          <a:p>
            <a:fld id="{3C113FF1-1BBF-408E-890E-67FAD5648191}" type="slidenum">
              <a:rPr lang="ru-RU" smtClean="0"/>
              <a:pPr/>
              <a:t>82</a:t>
            </a:fld>
            <a:endParaRPr lang="ru-RU"/>
          </a:p>
        </p:txBody>
      </p:sp>
    </p:spTree>
    <p:extLst>
      <p:ext uri="{BB962C8B-B14F-4D97-AF65-F5344CB8AC3E}">
        <p14:creationId xmlns:p14="http://schemas.microsoft.com/office/powerpoint/2010/main" val="109147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12</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13</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14</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Деятельность фирмы возможна при наличии разных источников финансирования, которые отличаются по экономической природе, способам возникновения, срокам, привлекательности (выгодно, невыгодно) и т.д. Наиболее важной характеристикой является стоимость капитала, т.к. </a:t>
            </a:r>
            <a:r>
              <a:rPr lang="ru-RU" b="1" dirty="0" smtClean="0"/>
              <a:t>обслуживание разных источников финансирования неодинаково </a:t>
            </a:r>
            <a:r>
              <a:rPr lang="ru-RU" dirty="0" smtClean="0"/>
              <a:t>(цена капитала, проценты по кредиту).</a:t>
            </a:r>
          </a:p>
        </p:txBody>
      </p:sp>
      <p:sp>
        <p:nvSpPr>
          <p:cNvPr id="4" name="Номер слайда 3"/>
          <p:cNvSpPr>
            <a:spLocks noGrp="1"/>
          </p:cNvSpPr>
          <p:nvPr>
            <p:ph type="sldNum" sz="quarter" idx="10"/>
          </p:nvPr>
        </p:nvSpPr>
        <p:spPr/>
        <p:txBody>
          <a:bodyPr/>
          <a:lstStyle/>
          <a:p>
            <a:fld id="{3C113FF1-1BBF-408E-890E-67FAD5648191}" type="slidenum">
              <a:rPr lang="ru-RU" smtClean="0"/>
              <a:pPr/>
              <a:t>15</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16</a:t>
            </a:fld>
            <a:endParaRPr lang="ru-RU"/>
          </a:p>
        </p:txBody>
      </p:sp>
    </p:spTree>
    <p:extLst>
      <p:ext uri="{BB962C8B-B14F-4D97-AF65-F5344CB8AC3E}">
        <p14:creationId xmlns:p14="http://schemas.microsoft.com/office/powerpoint/2010/main" val="422632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C113FF1-1BBF-408E-890E-67FAD5648191}" type="slidenum">
              <a:rPr lang="ru-RU" smtClean="0"/>
              <a:pPr/>
              <a:t>17</a:t>
            </a:fld>
            <a:endParaRPr lang="ru-RU"/>
          </a:p>
        </p:txBody>
      </p:sp>
    </p:spTree>
    <p:extLst>
      <p:ext uri="{BB962C8B-B14F-4D97-AF65-F5344CB8AC3E}">
        <p14:creationId xmlns:p14="http://schemas.microsoft.com/office/powerpoint/2010/main" val="422632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786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24.10.2019</a:t>
            </a:fld>
            <a:endParaRPr lang="ru-RU"/>
          </a:p>
        </p:txBody>
      </p:sp>
      <p:sp>
        <p:nvSpPr>
          <p:cNvPr id="3" name="Нижний колонтитул 2"/>
          <p:cNvSpPr>
            <a:spLocks noGrp="1"/>
          </p:cNvSpPr>
          <p:nvPr>
            <p:ph type="ftr" sz="quarter" idx="11"/>
          </p:nvPr>
        </p:nvSpPr>
        <p:spPr>
          <a:xfrm>
            <a:off x="4165600" y="6356351"/>
            <a:ext cx="3860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2798537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fld id="{26FE4748-5C64-426E-AC61-81A9235C7A88}" type="datetimeFigureOut">
              <a:rPr lang="ru-RU" smtClean="0"/>
              <a:pPr/>
              <a:t>24.10.2019</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p>
            <a:fld id="{180AE45D-F419-4798-AD8D-076FBDCC1553}" type="slidenum">
              <a:rPr lang="ru-RU" smtClean="0"/>
              <a:pPr/>
              <a:t>‹#›</a:t>
            </a:fld>
            <a:endParaRPr lang="ru-RU"/>
          </a:p>
        </p:txBody>
      </p:sp>
    </p:spTree>
    <p:extLst>
      <p:ext uri="{BB962C8B-B14F-4D97-AF65-F5344CB8AC3E}">
        <p14:creationId xmlns:p14="http://schemas.microsoft.com/office/powerpoint/2010/main" val="397256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7814"/>
            <a:ext cx="10972800" cy="1139825"/>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307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197600" y="1600201"/>
            <a:ext cx="5384800" cy="45307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43638"/>
            <a:ext cx="2844800" cy="457200"/>
          </a:xfrm>
          <a:prstGeom prst="rect">
            <a:avLst/>
          </a:prstGeom>
        </p:spPr>
        <p:txBody>
          <a:bodyPr/>
          <a:lstStyle>
            <a:lvl1pPr>
              <a:defRPr/>
            </a:lvl1pPr>
          </a:lstStyle>
          <a:p>
            <a:pPr>
              <a:defRPr/>
            </a:pPr>
            <a:endParaRPr lang="ru-RU" altLang="en-US"/>
          </a:p>
        </p:txBody>
      </p:sp>
      <p:sp>
        <p:nvSpPr>
          <p:cNvPr id="6" name="Нижний колонтитул 5"/>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ru-RU" altLang="en-US"/>
          </a:p>
        </p:txBody>
      </p:sp>
      <p:sp>
        <p:nvSpPr>
          <p:cNvPr id="7" name="Номер слайда 6"/>
          <p:cNvSpPr>
            <a:spLocks noGrp="1"/>
          </p:cNvSpPr>
          <p:nvPr>
            <p:ph type="sldNum" sz="quarter" idx="12"/>
          </p:nvPr>
        </p:nvSpPr>
        <p:spPr>
          <a:xfrm>
            <a:off x="8737600" y="6243638"/>
            <a:ext cx="2844800" cy="457200"/>
          </a:xfrm>
          <a:prstGeom prst="rect">
            <a:avLst/>
          </a:prstGeom>
        </p:spPr>
        <p:txBody>
          <a:bodyPr/>
          <a:lstStyle>
            <a:lvl1pPr>
              <a:defRPr/>
            </a:lvl1pPr>
          </a:lstStyle>
          <a:p>
            <a:pPr>
              <a:defRPr/>
            </a:pPr>
            <a:fld id="{0C990306-F759-4256-8DE2-56FD88D3F6EB}" type="slidenum">
              <a:rPr lang="ru-RU" altLang="en-US"/>
              <a:pPr>
                <a:defRPr/>
              </a:pPr>
              <a:t>‹#›</a:t>
            </a:fld>
            <a:endParaRPr lang="ru-RU" altLang="en-US"/>
          </a:p>
        </p:txBody>
      </p:sp>
    </p:spTree>
    <p:extLst>
      <p:ext uri="{BB962C8B-B14F-4D97-AF65-F5344CB8AC3E}">
        <p14:creationId xmlns:p14="http://schemas.microsoft.com/office/powerpoint/2010/main" val="3438415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87124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7.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9.bin"/><Relationship Id="rId4" Type="http://schemas.openxmlformats.org/officeDocument/2006/relationships/image" Target="../media/image23.wmf"/></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549" y="188641"/>
            <a:ext cx="6420875" cy="8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5" y="908721"/>
            <a:ext cx="396044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4"/>
          <a:stretch>
            <a:fillRect/>
          </a:stretch>
        </p:blipFill>
        <p:spPr>
          <a:xfrm>
            <a:off x="1733934" y="2715706"/>
            <a:ext cx="8724132" cy="1426588"/>
          </a:xfrm>
          <a:prstGeom prst="rect">
            <a:avLst/>
          </a:prstGeom>
        </p:spPr>
      </p:pic>
      <p:sp>
        <p:nvSpPr>
          <p:cNvPr id="5" name="Подзаголовок 2"/>
          <p:cNvSpPr txBox="1">
            <a:spLocks/>
          </p:cNvSpPr>
          <p:nvPr/>
        </p:nvSpPr>
        <p:spPr>
          <a:xfrm>
            <a:off x="755575" y="4581128"/>
            <a:ext cx="9946291" cy="10576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kumimoji="0" lang="ru-RU"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Тема </a:t>
            </a:r>
            <a:r>
              <a:rPr kumimoji="0" lang="en-US"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3</a:t>
            </a:r>
            <a:r>
              <a:rPr lang="ru-RU" dirty="0" smtClean="0">
                <a:solidFill>
                  <a:prstClr val="black"/>
                </a:solidFill>
                <a:latin typeface="Times New Roman" pitchFamily="18" charset="0"/>
                <a:cs typeface="Times New Roman" pitchFamily="18" charset="0"/>
              </a:rPr>
              <a:t>. </a:t>
            </a:r>
            <a:r>
              <a:rPr lang="ru-RU" dirty="0">
                <a:solidFill>
                  <a:prstClr val="black"/>
                </a:solidFill>
                <a:latin typeface="Times New Roman" pitchFamily="18" charset="0"/>
                <a:cs typeface="Times New Roman" pitchFamily="18" charset="0"/>
              </a:rPr>
              <a:t>Фундаментальные концепции корпоративных финансов</a:t>
            </a:r>
            <a:endParaRPr kumimoji="0" lang="ru-RU" sz="3200" b="0" i="0" u="none" strike="noStrike" kern="1200" cap="none" spc="0" normalizeH="0" baseline="0" noProof="0" dirty="0">
              <a:ln>
                <a:noFill/>
              </a:ln>
              <a:solidFill>
                <a:sysClr val="windowText" lastClr="000000">
                  <a:tint val="75000"/>
                </a:sysClr>
              </a:solidFill>
              <a:effectLst/>
              <a:uLnTx/>
              <a:uFillTx/>
              <a:latin typeface="Calibri"/>
            </a:endParaRPr>
          </a:p>
        </p:txBody>
      </p:sp>
    </p:spTree>
    <p:extLst>
      <p:ext uri="{BB962C8B-B14F-4D97-AF65-F5344CB8AC3E}">
        <p14:creationId xmlns:p14="http://schemas.microsoft.com/office/powerpoint/2010/main" val="264074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04387889"/>
              </p:ext>
            </p:extLst>
          </p:nvPr>
        </p:nvGraphicFramePr>
        <p:xfrm>
          <a:off x="143339" y="1189816"/>
          <a:ext cx="11905323" cy="5366347"/>
        </p:xfrm>
        <a:graphic>
          <a:graphicData uri="http://schemas.openxmlformats.org/drawingml/2006/table">
            <a:tbl>
              <a:tblPr firstRow="1" bandRow="1">
                <a:tableStyleId>{5C22544A-7EE6-4342-B048-85BDC9FD1C3A}</a:tableStyleId>
              </a:tblPr>
              <a:tblGrid>
                <a:gridCol w="4269081"/>
                <a:gridCol w="4269081"/>
                <a:gridCol w="3367161"/>
              </a:tblGrid>
              <a:tr h="1663120">
                <a:tc>
                  <a:txBody>
                    <a:bodyPr/>
                    <a:lstStyle/>
                    <a:p>
                      <a:pPr algn="ctr"/>
                      <a:r>
                        <a:rPr lang="ru-RU" sz="1700" b="0" i="0" dirty="0" smtClean="0">
                          <a:solidFill>
                            <a:schemeClr val="tx1"/>
                          </a:solidFill>
                        </a:rPr>
                        <a:t>Определяющие </a:t>
                      </a:r>
                      <a:r>
                        <a:rPr lang="ru-RU" sz="1700" b="1" i="0" dirty="0" smtClean="0">
                          <a:solidFill>
                            <a:schemeClr val="tx1"/>
                          </a:solidFill>
                        </a:rPr>
                        <a:t>цель и основные параметры </a:t>
                      </a:r>
                      <a:r>
                        <a:rPr lang="ru-RU" sz="1700" b="0" i="0" dirty="0" smtClean="0">
                          <a:solidFill>
                            <a:schemeClr val="tx1"/>
                          </a:solidFill>
                        </a:rPr>
                        <a:t>финансовой деятельности предприятия:</a:t>
                      </a:r>
                      <a:endParaRPr lang="ru-RU" sz="1700" b="0" i="0" dirty="0">
                        <a:solidFill>
                          <a:schemeClr val="tx1"/>
                        </a:solidFill>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tx1"/>
                          </a:solidFill>
                        </a:rPr>
                        <a:t>Обеспечивающие реальную </a:t>
                      </a:r>
                      <a:r>
                        <a:rPr lang="ru-RU" sz="1700" b="1" i="0" dirty="0" smtClean="0">
                          <a:solidFill>
                            <a:schemeClr val="tx1"/>
                          </a:solidFill>
                        </a:rPr>
                        <a:t>рыночную оценку </a:t>
                      </a:r>
                      <a:r>
                        <a:rPr lang="ru-RU" sz="1700" b="0" i="0" dirty="0" smtClean="0">
                          <a:solidFill>
                            <a:schemeClr val="tx1"/>
                          </a:solidFill>
                        </a:rPr>
                        <a:t>отдельных финансовых инструментов инвестирования в процессе их выбора:</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700" b="0" i="0" dirty="0" smtClean="0">
                          <a:solidFill>
                            <a:schemeClr val="tx1"/>
                          </a:solidFill>
                        </a:rPr>
                        <a:t>Связанные с </a:t>
                      </a:r>
                      <a:r>
                        <a:rPr lang="ru-RU" sz="1700" b="1" i="0" dirty="0" smtClean="0">
                          <a:solidFill>
                            <a:schemeClr val="tx1"/>
                          </a:solidFill>
                        </a:rPr>
                        <a:t>информационным обеспечением </a:t>
                      </a:r>
                      <a:r>
                        <a:rPr lang="ru-RU" sz="1700" b="0" i="0" dirty="0" smtClean="0">
                          <a:solidFill>
                            <a:schemeClr val="tx1"/>
                          </a:solidFill>
                        </a:rPr>
                        <a:t>участников финансового рынка и формированием рыночных цен:</a:t>
                      </a:r>
                    </a:p>
                  </a:txBody>
                  <a:tcPr marL="121920" marR="121920"/>
                </a:tc>
              </a:tr>
              <a:tr h="3703227">
                <a:tc>
                  <a:txBody>
                    <a:bodyPr/>
                    <a:lstStyle/>
                    <a:p>
                      <a:pPr marL="342900" indent="-342900" algn="l">
                        <a:buFont typeface="+mj-lt"/>
                        <a:buAutoNum type="arabicPeriod"/>
                      </a:pPr>
                      <a:r>
                        <a:rPr lang="ru-RU" sz="1700" dirty="0" smtClean="0"/>
                        <a:t>Концепция приоритета экономических интересов собственников;</a:t>
                      </a:r>
                    </a:p>
                    <a:p>
                      <a:pPr marL="342900" indent="-342900" algn="l">
                        <a:buFont typeface="+mj-lt"/>
                        <a:buAutoNum type="arabicPeriod"/>
                      </a:pPr>
                      <a:r>
                        <a:rPr lang="ru-RU" sz="1700" dirty="0" smtClean="0"/>
                        <a:t>Современная портфельная теория;</a:t>
                      </a:r>
                    </a:p>
                    <a:p>
                      <a:pPr marL="342900" indent="-342900" algn="l">
                        <a:buFont typeface="+mj-lt"/>
                        <a:buAutoNum type="arabicPeriod"/>
                      </a:pPr>
                      <a:r>
                        <a:rPr lang="ru-RU" sz="1700" dirty="0" smtClean="0"/>
                        <a:t>Концепция стоимости капитала</a:t>
                      </a:r>
                    </a:p>
                    <a:p>
                      <a:pPr marL="342900" indent="-342900" algn="l">
                        <a:buFont typeface="+mj-lt"/>
                        <a:buAutoNum type="arabicPeriod"/>
                      </a:pPr>
                      <a:r>
                        <a:rPr lang="ru-RU" sz="1700" dirty="0" smtClean="0"/>
                        <a:t>Концепция структуры капитала</a:t>
                      </a:r>
                    </a:p>
                    <a:p>
                      <a:pPr marL="342900" indent="-342900" algn="l">
                        <a:buFont typeface="+mj-lt"/>
                        <a:buAutoNum type="arabicPeriod"/>
                      </a:pPr>
                      <a:r>
                        <a:rPr lang="ru-RU" sz="1700" dirty="0" smtClean="0"/>
                        <a:t>Теория дивидендной политики </a:t>
                      </a:r>
                    </a:p>
                    <a:p>
                      <a:pPr marL="342900" indent="-342900" algn="l">
                        <a:buFont typeface="+mj-lt"/>
                        <a:buAutoNum type="arabicPeriod"/>
                      </a:pPr>
                      <a:r>
                        <a:rPr lang="ru-RU" sz="1700" dirty="0" smtClean="0"/>
                        <a:t>Модели финансового обеспечения устойчивого роста предприятия </a:t>
                      </a:r>
                    </a:p>
                  </a:txBody>
                  <a:tcPr marL="121920" marR="121920"/>
                </a:tc>
                <a:tc>
                  <a:txBody>
                    <a:bodyPr/>
                    <a:lstStyle/>
                    <a:p>
                      <a:pPr marL="342900" indent="-342900" algn="l">
                        <a:buFont typeface="+mj-lt"/>
                        <a:buAutoNum type="arabicPeriod"/>
                      </a:pPr>
                      <a:r>
                        <a:rPr lang="ru-RU" sz="1700" dirty="0" smtClean="0"/>
                        <a:t>Концепция стоимости денег во времени;</a:t>
                      </a:r>
                    </a:p>
                    <a:p>
                      <a:pPr marL="342900" indent="-342900" algn="l">
                        <a:buFont typeface="+mj-lt"/>
                        <a:buAutoNum type="arabicPeriod"/>
                      </a:pPr>
                      <a:r>
                        <a:rPr lang="ru-RU" sz="1700" dirty="0" smtClean="0"/>
                        <a:t>Концепция взаимосвязи уровня риска и доходности;</a:t>
                      </a:r>
                    </a:p>
                    <a:p>
                      <a:pPr marL="342900" indent="-342900" algn="l">
                        <a:buFont typeface="+mj-lt"/>
                        <a:buAutoNum type="arabicPeriod"/>
                      </a:pPr>
                      <a:r>
                        <a:rPr lang="ru-RU" sz="1700" dirty="0" smtClean="0"/>
                        <a:t>Модели оценки акций и облигаций на основе их доходности;</a:t>
                      </a:r>
                    </a:p>
                    <a:p>
                      <a:pPr marL="342900" indent="-342900" algn="l">
                        <a:buFont typeface="+mj-lt"/>
                        <a:buAutoNum type="arabicPeriod"/>
                      </a:pPr>
                      <a:r>
                        <a:rPr lang="ru-RU" sz="1700" dirty="0" smtClean="0"/>
                        <a:t>Модель оценки финансовых активов с учетом систематического риска;</a:t>
                      </a:r>
                    </a:p>
                    <a:p>
                      <a:pPr marL="342900" indent="-342900" algn="l">
                        <a:buFont typeface="+mj-lt"/>
                        <a:buAutoNum type="arabicPeriod"/>
                      </a:pPr>
                      <a:r>
                        <a:rPr lang="ru-RU" sz="1700" dirty="0" smtClean="0"/>
                        <a:t>Модель оценки опционов.</a:t>
                      </a:r>
                    </a:p>
                  </a:txBody>
                  <a:tcPr marL="121920" marR="121920"/>
                </a:tc>
                <a:tc>
                  <a:txBody>
                    <a:bodyPr/>
                    <a:lstStyle/>
                    <a:p>
                      <a:pPr marL="342900" indent="-342900" algn="l">
                        <a:buFont typeface="+mj-lt"/>
                        <a:buAutoNum type="arabicPeriod"/>
                      </a:pPr>
                      <a:r>
                        <a:rPr lang="ru-RU" sz="1700" dirty="0" smtClean="0"/>
                        <a:t>Гипотеза эффективности рынка;</a:t>
                      </a:r>
                    </a:p>
                    <a:p>
                      <a:pPr marL="342900" indent="-342900" algn="l">
                        <a:buFont typeface="+mj-lt"/>
                        <a:buAutoNum type="arabicPeriod"/>
                      </a:pPr>
                      <a:r>
                        <a:rPr lang="ru-RU" sz="1700" dirty="0" smtClean="0"/>
                        <a:t>Концепция агентских отношений;</a:t>
                      </a:r>
                    </a:p>
                    <a:p>
                      <a:pPr marL="342900" indent="-342900" algn="l">
                        <a:buFont typeface="+mj-lt"/>
                        <a:buAutoNum type="arabicPeriod"/>
                      </a:pPr>
                      <a:r>
                        <a:rPr lang="ru-RU" sz="1700" dirty="0" smtClean="0"/>
                        <a:t>Концепция асимметричной информации;</a:t>
                      </a:r>
                    </a:p>
                    <a:p>
                      <a:pPr marL="342900" indent="-342900" algn="l">
                        <a:buFont typeface="+mj-lt"/>
                        <a:buAutoNum type="arabicPeriod"/>
                      </a:pPr>
                      <a:r>
                        <a:rPr lang="ru-RU" sz="1700" dirty="0" smtClean="0"/>
                        <a:t>Арбитражная теория ценообразования.</a:t>
                      </a:r>
                    </a:p>
                  </a:txBody>
                  <a:tcPr marL="121920" marR="121920"/>
                </a:tc>
              </a:tr>
            </a:tbl>
          </a:graphicData>
        </a:graphic>
      </p:graphicFrame>
      <p:sp>
        <p:nvSpPr>
          <p:cNvPr id="3" name="Заголовок 1"/>
          <p:cNvSpPr txBox="1">
            <a:spLocks/>
          </p:cNvSpPr>
          <p:nvPr/>
        </p:nvSpPr>
        <p:spPr>
          <a:xfrm>
            <a:off x="719403" y="67574"/>
            <a:ext cx="10945216" cy="112917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Систему важнейших теоретических концепций и моделей, составляющих основу современной парадигмы финансового </a:t>
            </a:r>
            <a:r>
              <a:rPr lang="ru-RU" b="1" dirty="0" smtClean="0"/>
              <a:t>менеджмента/корпоративных финансов, </a:t>
            </a:r>
            <a:r>
              <a:rPr lang="ru-RU" b="1" dirty="0"/>
              <a:t>по мнению И.А. </a:t>
            </a:r>
            <a:r>
              <a:rPr lang="ru-RU" b="1" dirty="0" smtClean="0"/>
              <a:t>Бланка.</a:t>
            </a:r>
            <a:endParaRPr lang="ru-RU" dirty="0"/>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423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39350" y="116632"/>
            <a:ext cx="11713301" cy="6768752"/>
          </a:xfrm>
          <a:prstGeom prst="rect">
            <a:avLst/>
          </a:prstGeom>
        </p:spPr>
        <p:txBody>
          <a:bodyPr vert="horz" lIns="91440" tIns="45720" rIns="91440" bIns="45720" rtlCol="0" anchor="t">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1) </a:t>
            </a:r>
            <a:r>
              <a:rPr lang="ru-RU" b="1" dirty="0" smtClean="0"/>
              <a:t>Концепция </a:t>
            </a:r>
            <a:r>
              <a:rPr lang="ru-RU" b="1" dirty="0"/>
              <a:t>денежного потока.</a:t>
            </a:r>
            <a:r>
              <a:rPr lang="ru-RU" dirty="0"/>
              <a:t> Она означает идентификацию вида и продолжительности денежного потока, оценку факторов, определяющих величину его элементов, выбор коэффициента дисконтирования и оценку риска, связанного с денежным потоком.</a:t>
            </a:r>
          </a:p>
          <a:p>
            <a:pPr algn="l"/>
            <a:r>
              <a:rPr lang="ru-RU" dirty="0"/>
              <a:t>2</a:t>
            </a:r>
            <a:r>
              <a:rPr lang="ru-RU" dirty="0" smtClean="0"/>
              <a:t>) </a:t>
            </a:r>
            <a:r>
              <a:rPr lang="ru-RU" b="1" dirty="0" smtClean="0"/>
              <a:t>Концепция </a:t>
            </a:r>
            <a:r>
              <a:rPr lang="ru-RU" b="1" dirty="0"/>
              <a:t>временной оценки денежных средств. </a:t>
            </a:r>
            <a:r>
              <a:rPr lang="ru-RU" dirty="0"/>
              <a:t>Она означает, что текущая денежная единица по сравнению с будущей денежной единицей не равноценны, по причине инфляции, риска и оборачиваемости.</a:t>
            </a:r>
          </a:p>
          <a:p>
            <a:pPr algn="l"/>
            <a:r>
              <a:rPr lang="ru-RU" dirty="0"/>
              <a:t>3</a:t>
            </a:r>
            <a:r>
              <a:rPr lang="ru-RU" dirty="0" smtClean="0"/>
              <a:t>) </a:t>
            </a:r>
            <a:r>
              <a:rPr lang="ru-RU" b="1" dirty="0" smtClean="0"/>
              <a:t>Концепция </a:t>
            </a:r>
            <a:r>
              <a:rPr lang="ru-RU" b="1" dirty="0"/>
              <a:t>компромисса между риском и доходностью. </a:t>
            </a:r>
            <a:r>
              <a:rPr lang="ru-RU" dirty="0"/>
              <a:t>Она означает, что получение дохода связано с определенным риском, т.е. чем больше риск, тем больше доход и наоборот чем меньше риск, тем меньше доход.</a:t>
            </a:r>
          </a:p>
          <a:p>
            <a:pPr algn="l"/>
            <a:r>
              <a:rPr lang="ru-RU" dirty="0"/>
              <a:t>4</a:t>
            </a:r>
            <a:r>
              <a:rPr lang="ru-RU" dirty="0" smtClean="0"/>
              <a:t>) </a:t>
            </a:r>
            <a:r>
              <a:rPr lang="ru-RU" b="1" dirty="0" smtClean="0"/>
              <a:t>Концепция </a:t>
            </a:r>
            <a:r>
              <a:rPr lang="ru-RU" b="1" dirty="0"/>
              <a:t>стоимости капитала.</a:t>
            </a:r>
            <a:r>
              <a:rPr lang="ru-RU" dirty="0"/>
              <a:t> Она означает, что обслуживание того или иного источника обходится организации неодинаково, т.е. каждый источник финансирования имеет свою стоимость (например: проценты, дивиденды).</a:t>
            </a:r>
          </a:p>
          <a:p>
            <a:pPr algn="l"/>
            <a:r>
              <a:rPr lang="ru-RU" dirty="0"/>
              <a:t>5</a:t>
            </a:r>
            <a:r>
              <a:rPr lang="ru-RU" dirty="0" smtClean="0"/>
              <a:t>)</a:t>
            </a:r>
            <a:r>
              <a:rPr lang="ru-RU" b="1" dirty="0" smtClean="0"/>
              <a:t> Концепция эффективности </a:t>
            </a:r>
            <a:r>
              <a:rPr lang="ru-RU" b="1" dirty="0"/>
              <a:t>рынка </a:t>
            </a:r>
            <a:r>
              <a:rPr lang="ru-RU" b="1" dirty="0" smtClean="0"/>
              <a:t>капитала</a:t>
            </a:r>
          </a:p>
          <a:p>
            <a:pPr algn="l"/>
            <a:r>
              <a:rPr lang="ru-RU" dirty="0"/>
              <a:t>6) </a:t>
            </a:r>
            <a:r>
              <a:rPr lang="ru-RU" b="1" dirty="0" smtClean="0"/>
              <a:t>Концепция </a:t>
            </a:r>
            <a:r>
              <a:rPr lang="ru-RU" b="1" dirty="0"/>
              <a:t>асимметричной информации.  </a:t>
            </a:r>
            <a:r>
              <a:rPr lang="ru-RU" dirty="0"/>
              <a:t>Она означает, что отдельные участники рынка обладают информацией не доступной для других участников. Это способствует активному осуществлению операций по купли-продажи. </a:t>
            </a:r>
          </a:p>
          <a:p>
            <a:pPr algn="l"/>
            <a:r>
              <a:rPr lang="ru-RU" dirty="0"/>
              <a:t>7) </a:t>
            </a:r>
            <a:r>
              <a:rPr lang="ru-RU" b="1" dirty="0" smtClean="0"/>
              <a:t>Концепция </a:t>
            </a:r>
            <a:r>
              <a:rPr lang="ru-RU" b="1" dirty="0"/>
              <a:t>агентских отношений. </a:t>
            </a:r>
            <a:r>
              <a:rPr lang="ru-RU" dirty="0"/>
              <a:t>Она означает, что владельцы предприятия вынуждены нести агентские издержки, для того чтобы ограничить действия менеджеров (управленческого персонала), при возникающих между ними противоречиях.</a:t>
            </a:r>
          </a:p>
          <a:p>
            <a:pPr algn="l"/>
            <a:r>
              <a:rPr lang="ru-RU" dirty="0"/>
              <a:t>8) </a:t>
            </a:r>
            <a:r>
              <a:rPr lang="ru-RU" b="1" dirty="0"/>
              <a:t>Концепция альтернативных затрат. </a:t>
            </a:r>
            <a:r>
              <a:rPr lang="ru-RU" dirty="0"/>
              <a:t>Она означает, что принятие решения по одному варианту как правило, связано с отказом от других альтернативных вариантов на основе сравнения альтернативных затрат и предстоящих потерь. </a:t>
            </a:r>
          </a:p>
          <a:p>
            <a:pPr algn="l"/>
            <a:r>
              <a:rPr lang="ru-RU" dirty="0" smtClean="0"/>
              <a:t>9) </a:t>
            </a:r>
            <a:r>
              <a:rPr lang="ru-RU" b="1" dirty="0" smtClean="0"/>
              <a:t>Концепция </a:t>
            </a:r>
            <a:r>
              <a:rPr lang="ru-RU" b="1" dirty="0"/>
              <a:t>временной неограниченности функционирования организации.</a:t>
            </a:r>
            <a:r>
              <a:rPr lang="ru-RU" dirty="0"/>
              <a:t> Она означает, что организация разных форм собственности в большинстве случаев создаются без ограничения срока. Это обуславливает стабильность на рынке и механизм развития экономики.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427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96011" y="116632"/>
            <a:ext cx="7440149" cy="3456384"/>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1. </a:t>
            </a:r>
            <a:r>
              <a:rPr lang="ru-RU" b="1" dirty="0" smtClean="0"/>
              <a:t>Концепция </a:t>
            </a:r>
            <a:r>
              <a:rPr lang="ru-RU" b="1" dirty="0"/>
              <a:t>денежного потока </a:t>
            </a:r>
            <a:r>
              <a:rPr lang="ru-RU" dirty="0"/>
              <a:t>предполагает идентификацию денежного потока, его продолжительность и вид, оценку факторов, определяющих величину его элементов, выбор коэффициента </a:t>
            </a:r>
            <a:r>
              <a:rPr lang="ru-RU" b="1" dirty="0"/>
              <a:t>дисконтирования</a:t>
            </a:r>
            <a:r>
              <a:rPr lang="ru-RU" dirty="0"/>
              <a:t>, позволяющего сопоставить элементы, генерируемые в различные моменты </a:t>
            </a:r>
            <a:r>
              <a:rPr lang="ru-RU" dirty="0">
                <a:solidFill>
                  <a:srgbClr val="FF0000"/>
                </a:solidFill>
              </a:rPr>
              <a:t>времени</a:t>
            </a:r>
            <a:r>
              <a:rPr lang="ru-RU" dirty="0"/>
              <a:t>, оценку </a:t>
            </a:r>
            <a:r>
              <a:rPr lang="ru-RU" dirty="0">
                <a:solidFill>
                  <a:srgbClr val="FF0000"/>
                </a:solidFill>
              </a:rPr>
              <a:t>риска</a:t>
            </a:r>
            <a:r>
              <a:rPr lang="ru-RU" dirty="0"/>
              <a:t>, связанную с данным </a:t>
            </a:r>
            <a:r>
              <a:rPr lang="ru-RU" dirty="0">
                <a:solidFill>
                  <a:srgbClr val="FF0000"/>
                </a:solidFill>
              </a:rPr>
              <a:t>потоком</a:t>
            </a:r>
            <a:r>
              <a:rPr lang="ru-RU" dirty="0"/>
              <a:t> и </a:t>
            </a:r>
            <a:r>
              <a:rPr lang="ru-RU" dirty="0">
                <a:solidFill>
                  <a:srgbClr val="FF0000"/>
                </a:solidFill>
              </a:rPr>
              <a:t>способ</a:t>
            </a:r>
            <a:r>
              <a:rPr lang="ru-RU" dirty="0"/>
              <a:t> его </a:t>
            </a:r>
            <a:r>
              <a:rPr lang="ru-RU" dirty="0">
                <a:solidFill>
                  <a:srgbClr val="FF0000"/>
                </a:solidFill>
              </a:rPr>
              <a:t>учета</a:t>
            </a:r>
            <a:r>
              <a:rPr lang="ru-RU" dirty="0"/>
              <a:t>. </a:t>
            </a:r>
            <a:endParaRPr lang="ru-RU" dirty="0" smtClean="0"/>
          </a:p>
        </p:txBody>
      </p:sp>
      <p:sp>
        <p:nvSpPr>
          <p:cNvPr id="6" name="Заголовок 1"/>
          <p:cNvSpPr txBox="1">
            <a:spLocks/>
          </p:cNvSpPr>
          <p:nvPr/>
        </p:nvSpPr>
        <p:spPr>
          <a:xfrm>
            <a:off x="120802" y="3789041"/>
            <a:ext cx="11831849" cy="2936178"/>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Основное </a:t>
            </a:r>
            <a:r>
              <a:rPr lang="ru-RU" dirty="0"/>
              <a:t>направление работы финансового менеджера – </a:t>
            </a:r>
            <a:r>
              <a:rPr lang="ru-RU" b="1" dirty="0"/>
              <a:t>выбор вариантов целесообразного вложения средств. </a:t>
            </a:r>
            <a:r>
              <a:rPr lang="ru-RU" dirty="0"/>
              <a:t>Это реализуется в рамках анализа инвестиционных проектов, в основе которого лежит </a:t>
            </a:r>
            <a:r>
              <a:rPr lang="ru-RU" b="1" u="sng" dirty="0"/>
              <a:t>количественная оценка денежных потоков в разное время</a:t>
            </a:r>
            <a:r>
              <a:rPr lang="ru-RU" dirty="0"/>
              <a:t>.</a:t>
            </a:r>
          </a:p>
        </p:txBody>
      </p:sp>
      <p:pic>
        <p:nvPicPr>
          <p:cNvPr id="7" name="Рисунок 6" descr="http://nedvigovka.ru/biblioteka/is8/img/image117.gif"/>
          <p:cNvPicPr/>
          <p:nvPr/>
        </p:nvPicPr>
        <p:blipFill>
          <a:blip r:embed="rId3" cstate="print"/>
          <a:srcRect/>
          <a:stretch>
            <a:fillRect/>
          </a:stretch>
        </p:blipFill>
        <p:spPr bwMode="auto">
          <a:xfrm>
            <a:off x="6872740" y="44624"/>
            <a:ext cx="5327915" cy="3384376"/>
          </a:xfrm>
          <a:prstGeom prst="rect">
            <a:avLst/>
          </a:prstGeom>
          <a:noFill/>
          <a:ln w="9525">
            <a:noFill/>
            <a:miter lim="800000"/>
            <a:headEnd/>
            <a:tailEnd/>
          </a:ln>
        </p:spPr>
      </p:pic>
      <p:sp>
        <p:nvSpPr>
          <p:cNvPr id="8"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04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Время деньги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926" y="5229201"/>
            <a:ext cx="6447437" cy="165818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0" y="44624"/>
            <a:ext cx="12192000" cy="6840760"/>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solidFill>
                  <a:srgbClr val="FF0000"/>
                </a:solidFill>
              </a:rPr>
              <a:t>2</a:t>
            </a:r>
            <a:r>
              <a:rPr lang="ru-RU" b="1" dirty="0">
                <a:solidFill>
                  <a:srgbClr val="FF0000"/>
                </a:solidFill>
              </a:rPr>
              <a:t>. Концепция временной стоимости денежных ресурсов. </a:t>
            </a:r>
            <a:endParaRPr lang="ru-RU" b="1" dirty="0" smtClean="0">
              <a:solidFill>
                <a:srgbClr val="FF0000"/>
              </a:solidFill>
            </a:endParaRPr>
          </a:p>
          <a:p>
            <a:pPr algn="l"/>
            <a:r>
              <a:rPr lang="ru-RU" dirty="0" smtClean="0"/>
              <a:t>Смысл концепции: </a:t>
            </a:r>
            <a:r>
              <a:rPr lang="ru-RU" b="1" dirty="0" smtClean="0"/>
              <a:t>денежная </a:t>
            </a:r>
            <a:r>
              <a:rPr lang="ru-RU" b="1" dirty="0"/>
              <a:t>единица</a:t>
            </a:r>
            <a:r>
              <a:rPr lang="ru-RU" dirty="0"/>
              <a:t>, имеющаяся </a:t>
            </a:r>
            <a:r>
              <a:rPr lang="ru-RU" b="1" dirty="0"/>
              <a:t>сегодня</a:t>
            </a:r>
            <a:r>
              <a:rPr lang="ru-RU" dirty="0"/>
              <a:t>, </a:t>
            </a:r>
            <a:r>
              <a:rPr lang="ru-RU" b="1" dirty="0"/>
              <a:t>и</a:t>
            </a:r>
            <a:r>
              <a:rPr lang="ru-RU" dirty="0"/>
              <a:t> денежная единица, ожидаемая к получению </a:t>
            </a:r>
            <a:r>
              <a:rPr lang="ru-RU" b="1" dirty="0"/>
              <a:t>через какое-то время, не </a:t>
            </a:r>
            <a:r>
              <a:rPr lang="ru-RU" b="1" dirty="0" smtClean="0"/>
              <a:t>равноценны</a:t>
            </a:r>
            <a:r>
              <a:rPr lang="ru-RU" dirty="0" smtClean="0"/>
              <a:t> по </a:t>
            </a:r>
            <a:r>
              <a:rPr lang="ru-RU" b="1" dirty="0" smtClean="0"/>
              <a:t>3-м основным причинам</a:t>
            </a:r>
            <a:r>
              <a:rPr lang="ru-RU" dirty="0" smtClean="0"/>
              <a:t>: </a:t>
            </a:r>
            <a:r>
              <a:rPr lang="ru-RU" u="sng" dirty="0" smtClean="0"/>
              <a:t>инфляция, риск </a:t>
            </a:r>
            <a:r>
              <a:rPr lang="ru-RU" u="sng" dirty="0"/>
              <a:t>неполучения ожидаемой </a:t>
            </a:r>
            <a:r>
              <a:rPr lang="ru-RU" u="sng" dirty="0" smtClean="0"/>
              <a:t>суммы, оборачиваемость</a:t>
            </a:r>
            <a:r>
              <a:rPr lang="ru-RU" dirty="0" smtClean="0"/>
              <a:t>. </a:t>
            </a:r>
          </a:p>
          <a:p>
            <a:pPr algn="l"/>
            <a:r>
              <a:rPr lang="ru-RU" dirty="0" smtClean="0"/>
              <a:t>1) В </a:t>
            </a:r>
            <a:r>
              <a:rPr lang="ru-RU" dirty="0"/>
              <a:t>условиях </a:t>
            </a:r>
            <a:r>
              <a:rPr lang="ru-RU" b="1" dirty="0"/>
              <a:t>инфляции</a:t>
            </a:r>
            <a:r>
              <a:rPr lang="ru-RU" dirty="0"/>
              <a:t> обесценение денег связывает естественное желание их куда-либо вложить, т.е. в известной мере стимулирует инвестиционный процесс, а с другой стороны объясняет, почему различаются деньги имеющиеся в наличии и ожидаемые к получению. </a:t>
            </a:r>
            <a:endParaRPr lang="ru-RU" dirty="0" smtClean="0"/>
          </a:p>
          <a:p>
            <a:pPr algn="l"/>
            <a:r>
              <a:rPr lang="ru-RU" dirty="0" smtClean="0"/>
              <a:t>2) </a:t>
            </a:r>
            <a:r>
              <a:rPr lang="ru-RU" b="1" dirty="0" smtClean="0"/>
              <a:t>Риск </a:t>
            </a:r>
            <a:r>
              <a:rPr lang="ru-RU" b="1" dirty="0"/>
              <a:t>неполучения ожидаемой </a:t>
            </a:r>
            <a:r>
              <a:rPr lang="ru-RU" b="1" dirty="0" smtClean="0"/>
              <a:t>суммы </a:t>
            </a:r>
            <a:r>
              <a:rPr lang="ru-RU" dirty="0" smtClean="0"/>
              <a:t>– любой </a:t>
            </a:r>
            <a:r>
              <a:rPr lang="ru-RU" dirty="0"/>
              <a:t>договор, согласно которому в будущем ожидается поступление денежных средств имеет ненулевую вероятность быть неисполненным вовсе или исполненным частично. </a:t>
            </a:r>
            <a:endParaRPr lang="ru-RU" dirty="0" smtClean="0"/>
          </a:p>
          <a:p>
            <a:pPr algn="l"/>
            <a:r>
              <a:rPr lang="ru-RU" dirty="0" smtClean="0"/>
              <a:t>3) </a:t>
            </a:r>
            <a:r>
              <a:rPr lang="ru-RU" b="1" dirty="0" smtClean="0"/>
              <a:t>Оборачиваемость</a:t>
            </a:r>
            <a:r>
              <a:rPr lang="ru-RU" dirty="0" smtClean="0"/>
              <a:t> – денежные </a:t>
            </a:r>
            <a:r>
              <a:rPr lang="ru-RU" dirty="0"/>
              <a:t>средства как и любой актив должны с течением времени генерировать доход по ставке, который представляется приемлемой вкладчику данных средств. </a:t>
            </a:r>
            <a:r>
              <a:rPr lang="ru-RU" dirty="0" smtClean="0"/>
              <a:t>Сумма</a:t>
            </a:r>
            <a:r>
              <a:rPr lang="ru-RU" dirty="0"/>
              <a:t>, ожидаемая к получению, должна превышать аналогичную сумму, которой располагает инвестор в момент принятия решения на величину примерного дохода.</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03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188640"/>
            <a:ext cx="11760629" cy="3744416"/>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3. Концепция компромисса между риском и доходностью. </a:t>
            </a:r>
            <a:endParaRPr lang="en-US" b="1" dirty="0" smtClean="0"/>
          </a:p>
          <a:p>
            <a:pPr algn="l"/>
            <a:endParaRPr lang="ru-RU" b="1" dirty="0" smtClean="0"/>
          </a:p>
          <a:p>
            <a:pPr algn="l"/>
            <a:r>
              <a:rPr lang="ru-RU" dirty="0" smtClean="0"/>
              <a:t>Смысл: получение любого дохода всегда сопряжено с риском и зависимость между ними </a:t>
            </a:r>
            <a:r>
              <a:rPr lang="ru-RU" u="sng" dirty="0" smtClean="0"/>
              <a:t>прямо пропорциональна.</a:t>
            </a:r>
            <a:r>
              <a:rPr lang="ru-RU" dirty="0" smtClean="0"/>
              <a:t> </a:t>
            </a:r>
            <a:endParaRPr lang="en-US" dirty="0" smtClean="0"/>
          </a:p>
          <a:p>
            <a:pPr algn="l"/>
            <a:r>
              <a:rPr lang="ru-RU" dirty="0" smtClean="0"/>
              <a:t>Возможны ситуации, когда </a:t>
            </a:r>
            <a:r>
              <a:rPr lang="ru-RU" b="1" dirty="0" smtClean="0"/>
              <a:t>максимизация дохода </a:t>
            </a:r>
            <a:r>
              <a:rPr lang="ru-RU" dirty="0" smtClean="0"/>
              <a:t>должна быть сопряжена с </a:t>
            </a:r>
            <a:r>
              <a:rPr lang="ru-RU" b="1" dirty="0" smtClean="0"/>
              <a:t>оптимизацией риска</a:t>
            </a:r>
            <a:r>
              <a:rPr lang="ru-RU" dirty="0" smtClean="0"/>
              <a:t>.</a:t>
            </a:r>
            <a:endParaRPr lang="ru-RU" dirty="0"/>
          </a:p>
        </p:txBody>
      </p:sp>
      <p:pic>
        <p:nvPicPr>
          <p:cNvPr id="3" name="Рисунок 2" descr="http://www.studfiles.ru/html/2706/192/html_BY7XT3Z1nj.HNQx/htmlconvd-qCgmvd_html_73d0f8f5.png"/>
          <p:cNvPicPr/>
          <p:nvPr/>
        </p:nvPicPr>
        <p:blipFill>
          <a:blip r:embed="rId3">
            <a:extLst>
              <a:ext uri="{28A0092B-C50C-407E-A947-70E740481C1C}">
                <a14:useLocalDpi xmlns:a14="http://schemas.microsoft.com/office/drawing/2010/main" val="0"/>
              </a:ext>
            </a:extLst>
          </a:blip>
          <a:srcRect/>
          <a:stretch>
            <a:fillRect/>
          </a:stretch>
        </p:blipFill>
        <p:spPr bwMode="auto">
          <a:xfrm>
            <a:off x="5950783" y="3645024"/>
            <a:ext cx="5849620" cy="2918460"/>
          </a:xfrm>
          <a:prstGeom prst="rect">
            <a:avLst/>
          </a:prstGeom>
          <a:noFill/>
          <a:ln>
            <a:noFill/>
          </a:ln>
        </p:spPr>
      </p:pic>
      <p:sp>
        <p:nvSpPr>
          <p:cNvPr id="5" name="Rectangle 3"/>
          <p:cNvSpPr txBox="1">
            <a:spLocks noChangeArrowheads="1"/>
          </p:cNvSpPr>
          <p:nvPr/>
        </p:nvSpPr>
        <p:spPr>
          <a:xfrm>
            <a:off x="96012" y="3347457"/>
            <a:ext cx="5423925" cy="117119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35000"/>
              </a:lnSpc>
              <a:buFont typeface="Wingdings" pitchFamily="2" charset="2"/>
              <a:buNone/>
            </a:pPr>
            <a:r>
              <a:rPr lang="ru-RU" sz="4800" i="1" u="sng" dirty="0" smtClean="0"/>
              <a:t>Риск</a:t>
            </a:r>
            <a:r>
              <a:rPr lang="ru-RU" sz="4800" dirty="0" smtClean="0"/>
              <a:t> — это вероятность неблагоприятного исхода. </a:t>
            </a:r>
          </a:p>
        </p:txBody>
      </p:sp>
      <p:sp>
        <p:nvSpPr>
          <p:cNvPr id="6" name="Заголовок 1"/>
          <p:cNvSpPr txBox="1">
            <a:spLocks/>
          </p:cNvSpPr>
          <p:nvPr/>
        </p:nvSpPr>
        <p:spPr>
          <a:xfrm>
            <a:off x="96011" y="4518654"/>
            <a:ext cx="6384032" cy="2339345"/>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mtClean="0">
                <a:latin typeface="Arial" pitchFamily="34" charset="0"/>
                <a:cs typeface="Arial" pitchFamily="34" charset="0"/>
              </a:rPr>
              <a:t>Фактор</a:t>
            </a:r>
            <a:endParaRPr lang="en-US" dirty="0">
              <a:latin typeface="Arial" pitchFamily="34" charset="0"/>
              <a:cs typeface="Arial" pitchFamily="34" charset="0"/>
            </a:endParaRPr>
          </a:p>
          <a:p>
            <a:pPr algn="l"/>
            <a:r>
              <a:rPr lang="ru-RU" dirty="0">
                <a:latin typeface="Arial" pitchFamily="34" charset="0"/>
                <a:cs typeface="Arial" pitchFamily="34" charset="0"/>
              </a:rPr>
              <a:t>Модель САРМ</a:t>
            </a:r>
            <a:r>
              <a:rPr lang="en-US" dirty="0">
                <a:latin typeface="Arial" pitchFamily="34" charset="0"/>
                <a:cs typeface="Arial" pitchFamily="34" charset="0"/>
              </a:rPr>
              <a:t> </a:t>
            </a:r>
          </a:p>
          <a:p>
            <a:pPr algn="l"/>
            <a:r>
              <a:rPr lang="ru-RU" dirty="0">
                <a:latin typeface="Arial" pitchFamily="34" charset="0"/>
                <a:cs typeface="Arial" pitchFamily="34" charset="0"/>
              </a:rPr>
              <a:t>Линия рынка капитала </a:t>
            </a:r>
            <a:r>
              <a:rPr lang="en-US" dirty="0">
                <a:latin typeface="Arial" pitchFamily="34" charset="0"/>
                <a:cs typeface="Arial" pitchFamily="34" charset="0"/>
              </a:rPr>
              <a:t>(CML) </a:t>
            </a:r>
          </a:p>
          <a:p>
            <a:pPr algn="l"/>
            <a:r>
              <a:rPr lang="ru-RU" dirty="0">
                <a:latin typeface="Arial" pitchFamily="34" charset="0"/>
                <a:cs typeface="Arial" pitchFamily="34" charset="0"/>
              </a:rPr>
              <a:t>Линия рынка ценных бумаг</a:t>
            </a:r>
            <a:r>
              <a:rPr lang="en-US" dirty="0">
                <a:latin typeface="Arial" pitchFamily="34" charset="0"/>
                <a:cs typeface="Arial" pitchFamily="34" charset="0"/>
              </a:rPr>
              <a:t> (</a:t>
            </a:r>
            <a:r>
              <a:rPr lang="ru-RU" dirty="0">
                <a:latin typeface="Arial" pitchFamily="34" charset="0"/>
                <a:cs typeface="Arial" pitchFamily="34" charset="0"/>
              </a:rPr>
              <a:t>SML</a:t>
            </a:r>
            <a:r>
              <a:rPr lang="en-US" dirty="0">
                <a:latin typeface="Arial" pitchFamily="34" charset="0"/>
                <a:cs typeface="Arial" pitchFamily="34" charset="0"/>
              </a:rPr>
              <a:t>)</a:t>
            </a:r>
            <a:r>
              <a:rPr lang="ru-RU" dirty="0">
                <a:latin typeface="Arial" pitchFamily="34" charset="0"/>
                <a:cs typeface="Arial" pitchFamily="34" charset="0"/>
              </a:rPr>
              <a:t>. </a:t>
            </a:r>
          </a:p>
          <a:p>
            <a:pPr algn="l"/>
            <a:r>
              <a:rPr lang="ru-RU" dirty="0">
                <a:latin typeface="Arial" pitchFamily="34" charset="0"/>
                <a:cs typeface="Arial" pitchFamily="34" charset="0"/>
              </a:rPr>
              <a:t>Опцион </a:t>
            </a:r>
            <a:endParaRPr lang="en-US" dirty="0">
              <a:latin typeface="Arial" pitchFamily="34" charset="0"/>
              <a:cs typeface="Arial" pitchFamily="34" charset="0"/>
            </a:endParaRPr>
          </a:p>
          <a:p>
            <a:pPr algn="l"/>
            <a:r>
              <a:rPr lang="ru-RU" dirty="0" err="1">
                <a:latin typeface="Arial" pitchFamily="34" charset="0"/>
                <a:cs typeface="Arial" pitchFamily="34" charset="0"/>
              </a:rPr>
              <a:t>Дюрация</a:t>
            </a:r>
            <a:r>
              <a:rPr lang="ru-RU" dirty="0">
                <a:latin typeface="Arial" pitchFamily="34" charset="0"/>
                <a:cs typeface="Arial" pitchFamily="34" charset="0"/>
              </a:rPr>
              <a:t> </a:t>
            </a:r>
          </a:p>
        </p:txBody>
      </p:sp>
      <p:sp>
        <p:nvSpPr>
          <p:cNvPr id="7"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670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188640"/>
            <a:ext cx="12048661" cy="6912768"/>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4. Концепция цены капитала. </a:t>
            </a:r>
            <a:endParaRPr lang="ru-RU" b="1" dirty="0" smtClean="0"/>
          </a:p>
          <a:p>
            <a:pPr algn="l"/>
            <a:r>
              <a:rPr lang="ru-RU" u="sng" dirty="0" smtClean="0"/>
              <a:t>Смысл: каждый </a:t>
            </a:r>
            <a:r>
              <a:rPr lang="ru-RU" u="sng" dirty="0"/>
              <a:t>источник финансирования имеет свою стоимость</a:t>
            </a:r>
            <a:r>
              <a:rPr lang="ru-RU" u="sng" dirty="0" smtClean="0"/>
              <a:t>.</a:t>
            </a:r>
          </a:p>
          <a:p>
            <a:pPr algn="l"/>
            <a:r>
              <a:rPr lang="ru-RU" dirty="0" smtClean="0"/>
              <a:t>Источники финансирования (кредит, акции, облигации</a:t>
            </a:r>
            <a:r>
              <a:rPr lang="ru-RU" dirty="0"/>
              <a:t>, прибыль). </a:t>
            </a:r>
            <a:endParaRPr lang="ru-RU" dirty="0" smtClean="0"/>
          </a:p>
          <a:p>
            <a:pPr algn="l"/>
            <a:r>
              <a:rPr lang="ru-RU" dirty="0" smtClean="0"/>
              <a:t>Стоимость </a:t>
            </a:r>
            <a:r>
              <a:rPr lang="ru-RU" dirty="0"/>
              <a:t>капитала показывает минимальный уровень дохода, необходимый </a:t>
            </a:r>
            <a:r>
              <a:rPr lang="ru-RU" dirty="0" smtClean="0"/>
              <a:t>для покрытия </a:t>
            </a:r>
            <a:r>
              <a:rPr lang="ru-RU" dirty="0"/>
              <a:t>затрат по поддержанию используемых источников, и позволяющая </a:t>
            </a:r>
            <a:r>
              <a:rPr lang="ru-RU" dirty="0" smtClean="0"/>
              <a:t>не оказаться </a:t>
            </a:r>
            <a:r>
              <a:rPr lang="ru-RU" dirty="0"/>
              <a:t>в убытке</a:t>
            </a:r>
            <a:r>
              <a:rPr lang="ru-RU" dirty="0" smtClean="0"/>
              <a:t>.</a:t>
            </a:r>
          </a:p>
          <a:p>
            <a:pPr algn="l"/>
            <a:r>
              <a:rPr lang="ru-RU" dirty="0" smtClean="0"/>
              <a:t>Если рентабельность </a:t>
            </a:r>
            <a:r>
              <a:rPr lang="ru-RU" dirty="0"/>
              <a:t>проекта ниже чем </a:t>
            </a:r>
            <a:r>
              <a:rPr lang="ru-RU" b="1" dirty="0" smtClean="0"/>
              <a:t>ССК</a:t>
            </a:r>
            <a:r>
              <a:rPr lang="ru-RU" dirty="0" smtClean="0"/>
              <a:t> (</a:t>
            </a:r>
            <a:r>
              <a:rPr lang="ru-RU" b="1" dirty="0" smtClean="0"/>
              <a:t>WACC</a:t>
            </a:r>
            <a:r>
              <a:rPr lang="ru-RU" dirty="0" smtClean="0"/>
              <a:t>), </a:t>
            </a:r>
            <a:r>
              <a:rPr lang="ru-RU" dirty="0"/>
              <a:t>то можно попытаться изменить </a:t>
            </a:r>
            <a:r>
              <a:rPr lang="ru-RU" dirty="0" smtClean="0"/>
              <a:t>структуру и </a:t>
            </a:r>
            <a:r>
              <a:rPr lang="ru-RU" dirty="0"/>
              <a:t>состав источников.</a:t>
            </a:r>
            <a:endParaRPr lang="ru-RU" dirty="0" smtClean="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854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188640"/>
            <a:ext cx="12048661" cy="6669360"/>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5. Концепция эффективности рынка капитала</a:t>
            </a:r>
            <a:r>
              <a:rPr lang="ru-RU" dirty="0"/>
              <a:t>. </a:t>
            </a:r>
            <a:endParaRPr lang="ru-RU" dirty="0" smtClean="0"/>
          </a:p>
          <a:p>
            <a:pPr algn="l"/>
            <a:endParaRPr lang="ru-RU" dirty="0" smtClean="0"/>
          </a:p>
          <a:p>
            <a:pPr algn="l"/>
            <a:r>
              <a:rPr lang="ru-RU" dirty="0" smtClean="0"/>
              <a:t>Фирмы </a:t>
            </a:r>
            <a:r>
              <a:rPr lang="ru-RU" dirty="0"/>
              <a:t>связаны с рынком капитала: крупные выступают кредиторами, мелкие решают свои краткосрочные задачи инвестиционного характера. Объем сделок </a:t>
            </a:r>
            <a:r>
              <a:rPr lang="ru-RU" b="1" dirty="0"/>
              <a:t>по купле/продаже ценных бумаг </a:t>
            </a:r>
            <a:r>
              <a:rPr lang="ru-RU" dirty="0"/>
              <a:t>зависит от того, насколько точно текущие цены соответствуют внутренним стоимостям. Цена зависит от ряда факторов, в том числе и от информации. От того, </a:t>
            </a:r>
            <a:r>
              <a:rPr lang="ru-RU" b="1" dirty="0"/>
              <a:t>насколько быстро информация отражается на ценах характеризуется уровень «эффективности рынка». </a:t>
            </a:r>
            <a:endParaRPr lang="en-US" b="1" dirty="0" smtClean="0"/>
          </a:p>
          <a:p>
            <a:pPr algn="l"/>
            <a:r>
              <a:rPr lang="ru-RU" dirty="0" smtClean="0"/>
              <a:t>Термин </a:t>
            </a:r>
            <a:r>
              <a:rPr lang="ru-RU" dirty="0"/>
              <a:t>«эффективность» понимается не в экономическом, а в информационном плане</a:t>
            </a:r>
            <a:r>
              <a:rPr lang="ru-RU" dirty="0" smtClean="0"/>
              <a:t>.</a:t>
            </a:r>
          </a:p>
          <a:p>
            <a:pPr algn="l"/>
            <a:r>
              <a:rPr lang="ru-RU" dirty="0" smtClean="0"/>
              <a:t>1) В </a:t>
            </a:r>
            <a:r>
              <a:rPr lang="ru-RU" dirty="0"/>
              <a:t>условиях </a:t>
            </a:r>
            <a:r>
              <a:rPr lang="ru-RU" u="sng" dirty="0"/>
              <a:t>слабой формы эффективности </a:t>
            </a:r>
            <a:r>
              <a:rPr lang="ru-RU" dirty="0"/>
              <a:t>текущие цены на акции полностью отражают динамику цен предшествующих периодов</a:t>
            </a:r>
            <a:r>
              <a:rPr lang="ru-RU" dirty="0" smtClean="0"/>
              <a:t>.</a:t>
            </a:r>
          </a:p>
          <a:p>
            <a:pPr algn="l"/>
            <a:r>
              <a:rPr lang="ru-RU" dirty="0" smtClean="0"/>
              <a:t>2) В </a:t>
            </a:r>
            <a:r>
              <a:rPr lang="ru-RU" dirty="0"/>
              <a:t>условиях </a:t>
            </a:r>
            <a:r>
              <a:rPr lang="ru-RU" u="sng" dirty="0"/>
              <a:t>умеренной формы эффективности </a:t>
            </a:r>
            <a:r>
              <a:rPr lang="ru-RU" dirty="0"/>
              <a:t>текущие цены отражают не только имевшиеся в прошлом изменения цен, но и всю равнодоступную участникам информацию</a:t>
            </a:r>
            <a:r>
              <a:rPr lang="ru-RU" dirty="0" smtClean="0"/>
              <a:t>.</a:t>
            </a:r>
          </a:p>
          <a:p>
            <a:pPr algn="l"/>
            <a:r>
              <a:rPr lang="ru-RU" dirty="0" smtClean="0"/>
              <a:t>3) </a:t>
            </a:r>
            <a:r>
              <a:rPr lang="ru-RU" u="sng" dirty="0" smtClean="0"/>
              <a:t>Сильная </a:t>
            </a:r>
            <a:r>
              <a:rPr lang="ru-RU" u="sng" dirty="0"/>
              <a:t>форма эффективности </a:t>
            </a:r>
            <a:r>
              <a:rPr lang="ru-RU" dirty="0"/>
              <a:t>означает, что текущие цены отражают не только общедоступную информацию, но и сведения, доступ к которым ограничен (так называемую инсайдерскую информацию).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931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260648"/>
            <a:ext cx="12048661" cy="6597352"/>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6. Концепция асимметричности информации</a:t>
            </a:r>
            <a:r>
              <a:rPr lang="ru-RU" dirty="0"/>
              <a:t>. </a:t>
            </a:r>
            <a:endParaRPr lang="ru-RU" dirty="0" smtClean="0"/>
          </a:p>
          <a:p>
            <a:pPr algn="l"/>
            <a:r>
              <a:rPr lang="ru-RU" dirty="0" smtClean="0"/>
              <a:t>Смысл: отдельные </a:t>
            </a:r>
            <a:r>
              <a:rPr lang="ru-RU" dirty="0"/>
              <a:t>категории лиц могут владеть информацией, недоступной всем участникам рынка в равной мере. С одной стороны, полной симметрии в информационном обеспечении участников рынка нельзя достичь в принципе, поскольку всегда существует так называемая </a:t>
            </a:r>
            <a:r>
              <a:rPr lang="ru-RU" b="1" u="sng" dirty="0"/>
              <a:t>инсайдерская</a:t>
            </a:r>
            <a:r>
              <a:rPr lang="ru-RU" dirty="0"/>
              <a:t> информация. С другой стороны, именно данная концепция объясняет существование рынка, ибо каждый его участник надеется, что та информация, которой он располагает, возможно, неизвестна его конкурентам, а, следовательно, он может принять эффективное решение</a:t>
            </a:r>
            <a:r>
              <a:rPr lang="ru-RU" dirty="0" smtClean="0"/>
              <a:t>. </a:t>
            </a:r>
            <a:r>
              <a:rPr lang="ru-RU" u="sng" dirty="0" smtClean="0"/>
              <a:t>Использование </a:t>
            </a:r>
            <a:r>
              <a:rPr lang="ru-RU" u="sng" dirty="0"/>
              <a:t>этой информации может дать положительный или отрицательный эффект.</a:t>
            </a:r>
          </a:p>
          <a:p>
            <a:pPr algn="l"/>
            <a:endParaRPr lang="ru-RU" b="1" dirty="0" smtClean="0"/>
          </a:p>
          <a:p>
            <a:pPr algn="l"/>
            <a:r>
              <a:rPr lang="ru-RU" b="1" dirty="0" smtClean="0"/>
              <a:t>7</a:t>
            </a:r>
            <a:r>
              <a:rPr lang="ru-RU" b="1" dirty="0"/>
              <a:t>. Концепция агентских отношений</a:t>
            </a:r>
            <a:r>
              <a:rPr lang="ru-RU" dirty="0"/>
              <a:t>. </a:t>
            </a:r>
            <a:endParaRPr lang="ru-RU" dirty="0" smtClean="0"/>
          </a:p>
          <a:p>
            <a:pPr algn="l"/>
            <a:r>
              <a:rPr lang="ru-RU" b="1" dirty="0" smtClean="0"/>
              <a:t>Для </a:t>
            </a:r>
            <a:r>
              <a:rPr lang="ru-RU" b="1" dirty="0"/>
              <a:t>того чтобы </a:t>
            </a:r>
            <a:r>
              <a:rPr lang="ru-RU" dirty="0"/>
              <a:t>нивелировать противоречия между менеджером и владельцем, </a:t>
            </a:r>
            <a:r>
              <a:rPr lang="ru-RU" b="1" dirty="0"/>
              <a:t>ограничить</a:t>
            </a:r>
            <a:r>
              <a:rPr lang="ru-RU" dirty="0"/>
              <a:t> возможность </a:t>
            </a:r>
            <a:r>
              <a:rPr lang="ru-RU" b="1" dirty="0"/>
              <a:t>нежелательных действий менеджера</a:t>
            </a:r>
            <a:r>
              <a:rPr lang="ru-RU" dirty="0"/>
              <a:t>, </a:t>
            </a:r>
            <a:r>
              <a:rPr lang="ru-RU" b="1" dirty="0"/>
              <a:t>владельцы вынуждены нести агентские издержки </a:t>
            </a:r>
            <a:r>
              <a:rPr lang="ru-RU" dirty="0"/>
              <a:t>(участие менеджера в </a:t>
            </a:r>
            <a:r>
              <a:rPr lang="ru-RU" dirty="0" smtClean="0"/>
              <a:t>прибылях, </a:t>
            </a:r>
            <a:r>
              <a:rPr lang="ru-RU" dirty="0"/>
              <a:t>либо согласие с использованием прибыли</a:t>
            </a:r>
            <a:r>
              <a:rPr lang="ru-RU" dirty="0" smtClean="0"/>
              <a:t>).</a:t>
            </a:r>
            <a:endParaRPr lang="ru-RU" dirty="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903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260648"/>
            <a:ext cx="12048661" cy="6624736"/>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8</a:t>
            </a:r>
            <a:r>
              <a:rPr lang="ru-RU" b="1" dirty="0"/>
              <a:t>. Концепция альтернативных </a:t>
            </a:r>
            <a:r>
              <a:rPr lang="ru-RU" b="1" dirty="0" smtClean="0"/>
              <a:t>затрат</a:t>
            </a:r>
            <a:r>
              <a:rPr lang="ru-RU" dirty="0" smtClean="0"/>
              <a:t>, </a:t>
            </a:r>
            <a:r>
              <a:rPr lang="ru-RU" dirty="0"/>
              <a:t>называемая также </a:t>
            </a:r>
            <a:r>
              <a:rPr lang="ru-RU" b="1" dirty="0"/>
              <a:t>концепцией затрат упущенных возможностей</a:t>
            </a:r>
            <a:r>
              <a:rPr lang="ru-RU" dirty="0"/>
              <a:t>, состоит в том, что </a:t>
            </a:r>
            <a:r>
              <a:rPr lang="ru-RU" u="sng" dirty="0"/>
              <a:t>принятие любого решения финансового характера </a:t>
            </a:r>
            <a:r>
              <a:rPr lang="ru-RU" u="sng" dirty="0" smtClean="0"/>
              <a:t>связано </a:t>
            </a:r>
            <a:r>
              <a:rPr lang="ru-RU" u="sng" dirty="0"/>
              <a:t>с отказом от какого-то альтернативного варианта,</a:t>
            </a:r>
            <a:r>
              <a:rPr lang="ru-RU" dirty="0"/>
              <a:t> который мог бы принести определенный доход. </a:t>
            </a:r>
            <a:r>
              <a:rPr lang="ru-RU" dirty="0" smtClean="0"/>
              <a:t>Этот </a:t>
            </a:r>
            <a:r>
              <a:rPr lang="ru-RU" b="1" dirty="0"/>
              <a:t>упущенный доход </a:t>
            </a:r>
            <a:r>
              <a:rPr lang="ru-RU" b="1" dirty="0" smtClean="0"/>
              <a:t>необходимо </a:t>
            </a:r>
            <a:r>
              <a:rPr lang="ru-RU" b="1" dirty="0"/>
              <a:t>учитывать при принятии решений. </a:t>
            </a:r>
            <a:endParaRPr lang="ru-RU" b="1" dirty="0" smtClean="0"/>
          </a:p>
          <a:p>
            <a:pPr algn="l"/>
            <a:endParaRPr lang="ru-RU" dirty="0" smtClean="0"/>
          </a:p>
          <a:p>
            <a:pPr algn="l"/>
            <a:r>
              <a:rPr lang="ru-RU" dirty="0" smtClean="0"/>
              <a:t>Например</a:t>
            </a:r>
            <a:r>
              <a:rPr lang="ru-RU" dirty="0"/>
              <a:t>, организация и поддержание любой системы контроля стоит определенных денег, то есть налицо затраты, которых, в принципе, можно избежать; с другой стороны, отсутствие систематизированного контроля может привести к гораздо большим потерям. </a:t>
            </a:r>
            <a:endParaRPr lang="ru-RU" dirty="0" smtClean="0"/>
          </a:p>
          <a:p>
            <a:pPr algn="l"/>
            <a:endParaRPr lang="ru-RU" dirty="0"/>
          </a:p>
          <a:p>
            <a:pPr algn="l"/>
            <a:r>
              <a:rPr lang="ru-RU" dirty="0" smtClean="0"/>
              <a:t>Не </a:t>
            </a:r>
            <a:r>
              <a:rPr lang="ru-RU" dirty="0"/>
              <a:t>случайно в крупных фирмах всегда предусматривается создание службы внутреннего аудита , которая не приносит прямого дохода, однако минимизирует прямые и косвенные потери от некачественного исполнения различными подразделениями своих функций.</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96011" y="188640"/>
            <a:ext cx="12095989" cy="6624736"/>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9) Концепция временной неограниченности функционирования хозяйствующего субъекта </a:t>
            </a:r>
            <a:r>
              <a:rPr lang="ru-RU" dirty="0"/>
              <a:t>означает, что </a:t>
            </a:r>
            <a:r>
              <a:rPr lang="ru-RU" u="sng" dirty="0"/>
              <a:t>компания</a:t>
            </a:r>
            <a:r>
              <a:rPr lang="ru-RU" dirty="0"/>
              <a:t>, однажды возникнув, будет </a:t>
            </a:r>
            <a:r>
              <a:rPr lang="ru-RU" u="sng" dirty="0"/>
              <a:t>существовать</a:t>
            </a:r>
            <a:r>
              <a:rPr lang="ru-RU" dirty="0"/>
              <a:t> </a:t>
            </a:r>
            <a:r>
              <a:rPr lang="ru-RU" u="sng" dirty="0"/>
              <a:t>вечно</a:t>
            </a:r>
            <a:r>
              <a:rPr lang="ru-RU" dirty="0"/>
              <a:t>, у нее нет намерения внезапно свернуть работу, а потому ее инвесторы и кредиторы могут полагать, что обязательства фирмой будут исполняться. </a:t>
            </a:r>
            <a:endParaRPr lang="ru-RU" dirty="0" smtClean="0"/>
          </a:p>
          <a:p>
            <a:pPr algn="l"/>
            <a:endParaRPr lang="ru-RU" dirty="0"/>
          </a:p>
          <a:p>
            <a:pPr algn="l"/>
            <a:r>
              <a:rPr lang="ru-RU" dirty="0" smtClean="0"/>
              <a:t>Подразумевается</a:t>
            </a:r>
            <a:r>
              <a:rPr lang="ru-RU" dirty="0"/>
              <a:t>, что речь идет о так называемых нормальных условиях функционирования фирмы, которые могут быть нарушены только форс-мажорными обстоятельствами.</a:t>
            </a:r>
          </a:p>
          <a:p>
            <a:pPr algn="l"/>
            <a:endParaRPr lang="ru-RU" dirty="0" smtClean="0"/>
          </a:p>
          <a:p>
            <a:pPr algn="l"/>
            <a:r>
              <a:rPr lang="ru-RU" dirty="0" smtClean="0"/>
              <a:t>Эта </a:t>
            </a:r>
            <a:r>
              <a:rPr lang="ru-RU" b="1" u="sng" dirty="0"/>
              <a:t>концепция служит основой стабильности и определенной предсказуемости динамики цен на </a:t>
            </a:r>
            <a:r>
              <a:rPr lang="ru-RU" b="1" u="sng" dirty="0" smtClean="0"/>
              <a:t>РЦБ</a:t>
            </a:r>
            <a:r>
              <a:rPr lang="ru-RU" dirty="0" smtClean="0"/>
              <a:t>, </a:t>
            </a:r>
            <a:r>
              <a:rPr lang="ru-RU" dirty="0"/>
              <a:t>дает возможность использовать </a:t>
            </a:r>
            <a:r>
              <a:rPr lang="ru-RU" dirty="0" err="1"/>
              <a:t>фундаменталистский</a:t>
            </a:r>
            <a:r>
              <a:rPr lang="ru-RU" dirty="0"/>
              <a:t> подход для оценки финансовых активов и принцип исторических цен при составлении </a:t>
            </a:r>
            <a:r>
              <a:rPr lang="ru-RU" dirty="0" smtClean="0"/>
              <a:t>финансовой </a:t>
            </a:r>
            <a:r>
              <a:rPr lang="ru-RU" dirty="0"/>
              <a:t>отчетности , снизить </a:t>
            </a:r>
            <a:r>
              <a:rPr lang="ru-RU" dirty="0" err="1"/>
              <a:t>трансакционные</a:t>
            </a:r>
            <a:r>
              <a:rPr lang="ru-RU" dirty="0"/>
              <a:t> траты и др.</a:t>
            </a:r>
            <a:endParaRPr lang="ru-RU" dirty="0" smtClean="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769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47026" y="380943"/>
            <a:ext cx="11737380" cy="546831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400" b="1" dirty="0" smtClean="0">
                <a:latin typeface="Times New Roman" pitchFamily="18" charset="0"/>
                <a:cs typeface="Times New Roman" pitchFamily="18" charset="0"/>
              </a:rPr>
              <a:t>Вопросы</a:t>
            </a:r>
            <a:r>
              <a:rPr lang="ru-RU" sz="3400" b="1" dirty="0">
                <a:latin typeface="Times New Roman" pitchFamily="18" charset="0"/>
                <a:cs typeface="Times New Roman" pitchFamily="18" charset="0"/>
              </a:rPr>
              <a:t>:</a:t>
            </a:r>
          </a:p>
          <a:p>
            <a:pPr marL="514350" lvl="0" indent="-514350" algn="l">
              <a:buFont typeface="+mj-lt"/>
              <a:buAutoNum type="arabicPeriod"/>
            </a:pPr>
            <a:r>
              <a:rPr lang="ru-RU" sz="3400" dirty="0" smtClean="0">
                <a:latin typeface="Times New Roman" pitchFamily="18" charset="0"/>
                <a:cs typeface="Times New Roman" pitchFamily="18" charset="0"/>
              </a:rPr>
              <a:t>Функциональные </a:t>
            </a:r>
            <a:r>
              <a:rPr lang="ru-RU" sz="3400" dirty="0">
                <a:latin typeface="Times New Roman" pitchFamily="18" charset="0"/>
                <a:cs typeface="Times New Roman" pitchFamily="18" charset="0"/>
              </a:rPr>
              <a:t>концепции корпоративных финансов.</a:t>
            </a:r>
          </a:p>
          <a:p>
            <a:pPr marL="514350" lvl="0" indent="-514350" algn="l">
              <a:buFont typeface="+mj-lt"/>
              <a:buAutoNum type="arabicPeriod"/>
            </a:pPr>
            <a:r>
              <a:rPr lang="ru-RU" sz="3400" dirty="0" smtClean="0">
                <a:latin typeface="Times New Roman" pitchFamily="18" charset="0"/>
                <a:cs typeface="Times New Roman" pitchFamily="18" charset="0"/>
              </a:rPr>
              <a:t>Основные </a:t>
            </a:r>
            <a:r>
              <a:rPr lang="ru-RU" sz="3400" dirty="0">
                <a:latin typeface="Times New Roman" pitchFamily="18" charset="0"/>
                <a:cs typeface="Times New Roman" pitchFamily="18" charset="0"/>
              </a:rPr>
              <a:t>категории и показатели. </a:t>
            </a:r>
          </a:p>
          <a:p>
            <a:pPr marL="514350" lvl="0" indent="-514350" algn="l">
              <a:buFont typeface="+mj-lt"/>
              <a:buAutoNum type="arabicPeriod"/>
            </a:pPr>
            <a:r>
              <a:rPr lang="ru-RU" sz="3400" dirty="0" smtClean="0">
                <a:latin typeface="Times New Roman" pitchFamily="18" charset="0"/>
                <a:cs typeface="Times New Roman" pitchFamily="18" charset="0"/>
              </a:rPr>
              <a:t>Показатели </a:t>
            </a:r>
            <a:r>
              <a:rPr lang="ru-RU" sz="3400" dirty="0">
                <a:latin typeface="Times New Roman" pitchFamily="18" charset="0"/>
                <a:cs typeface="Times New Roman" pitchFamily="18" charset="0"/>
              </a:rPr>
              <a:t>эффективности управления активами.</a:t>
            </a:r>
          </a:p>
          <a:p>
            <a:pPr lvl="0" algn="l"/>
            <a:endParaRPr lang="ru-RU" sz="3400" b="1" dirty="0" smtClean="0">
              <a:latin typeface="Times New Roman" pitchFamily="18" charset="0"/>
              <a:cs typeface="Times New Roman" pitchFamily="18" charset="0"/>
            </a:endParaRPr>
          </a:p>
          <a:p>
            <a:pPr lvl="0" algn="l"/>
            <a:r>
              <a:rPr lang="ru-RU" sz="3400" b="1" dirty="0" smtClean="0">
                <a:latin typeface="Times New Roman" pitchFamily="18" charset="0"/>
                <a:cs typeface="Times New Roman" pitchFamily="18" charset="0"/>
              </a:rPr>
              <a:t>Цель </a:t>
            </a:r>
            <a:r>
              <a:rPr lang="ru-RU" sz="3400" b="1" dirty="0">
                <a:latin typeface="Times New Roman" pitchFamily="18" charset="0"/>
                <a:cs typeface="Times New Roman" pitchFamily="18" charset="0"/>
              </a:rPr>
              <a:t>лекции: </a:t>
            </a:r>
            <a:endParaRPr lang="ru-RU" sz="3400" b="1" dirty="0" smtClean="0">
              <a:latin typeface="Times New Roman" pitchFamily="18" charset="0"/>
              <a:cs typeface="Times New Roman" pitchFamily="18" charset="0"/>
            </a:endParaRPr>
          </a:p>
          <a:p>
            <a:pPr algn="l"/>
            <a:r>
              <a:rPr lang="ru-RU" sz="3400" dirty="0">
                <a:latin typeface="Times New Roman" pitchFamily="18" charset="0"/>
                <a:cs typeface="Times New Roman" pitchFamily="18" charset="0"/>
              </a:rPr>
              <a:t>иметь представление и теоретические знания об основных концепциях и категориях корпоративных </a:t>
            </a:r>
            <a:r>
              <a:rPr lang="ru-RU" sz="3400" dirty="0" smtClean="0">
                <a:latin typeface="Times New Roman" pitchFamily="18" charset="0"/>
                <a:cs typeface="Times New Roman" pitchFamily="18" charset="0"/>
              </a:rPr>
              <a:t>финансов.</a:t>
            </a:r>
          </a:p>
        </p:txBody>
      </p:sp>
    </p:spTree>
    <p:extLst>
      <p:ext uri="{BB962C8B-B14F-4D97-AF65-F5344CB8AC3E}">
        <p14:creationId xmlns:p14="http://schemas.microsoft.com/office/powerpoint/2010/main" val="801283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1052736"/>
            <a:ext cx="12095989" cy="568863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Определение </a:t>
            </a:r>
            <a:r>
              <a:rPr lang="ru-RU" dirty="0"/>
              <a:t>категорий: </a:t>
            </a:r>
            <a:endParaRPr lang="ru-RU" dirty="0" smtClean="0"/>
          </a:p>
          <a:p>
            <a:pPr marL="571500" indent="-571500" algn="l">
              <a:buFont typeface="Arial" pitchFamily="34" charset="0"/>
              <a:buChar char="•"/>
            </a:pPr>
            <a:r>
              <a:rPr lang="ru-RU" dirty="0" smtClean="0"/>
              <a:t>активы</a:t>
            </a:r>
            <a:r>
              <a:rPr lang="ru-RU" dirty="0"/>
              <a:t>; </a:t>
            </a:r>
            <a:endParaRPr lang="ru-RU" dirty="0" smtClean="0"/>
          </a:p>
          <a:p>
            <a:pPr marL="571500" indent="-571500" algn="l">
              <a:buFont typeface="Arial" pitchFamily="34" charset="0"/>
              <a:buChar char="•"/>
            </a:pPr>
            <a:r>
              <a:rPr lang="ru-RU" dirty="0" smtClean="0"/>
              <a:t>обязательства</a:t>
            </a:r>
            <a:r>
              <a:rPr lang="ru-RU" dirty="0"/>
              <a:t>; </a:t>
            </a:r>
            <a:endParaRPr lang="ru-RU" dirty="0" smtClean="0"/>
          </a:p>
          <a:p>
            <a:pPr marL="571500" indent="-571500" algn="l">
              <a:buFont typeface="Arial" pitchFamily="34" charset="0"/>
              <a:buChar char="•"/>
            </a:pPr>
            <a:r>
              <a:rPr lang="ru-RU" dirty="0" smtClean="0"/>
              <a:t>капитал</a:t>
            </a:r>
            <a:r>
              <a:rPr lang="ru-RU" dirty="0"/>
              <a:t>; </a:t>
            </a:r>
            <a:endParaRPr lang="ru-RU" dirty="0" smtClean="0"/>
          </a:p>
          <a:p>
            <a:pPr marL="571500" indent="-571500" algn="l">
              <a:buFont typeface="Arial" pitchFamily="34" charset="0"/>
              <a:buChar char="•"/>
            </a:pPr>
            <a:r>
              <a:rPr lang="ru-RU" dirty="0" smtClean="0"/>
              <a:t>доходы</a:t>
            </a:r>
            <a:r>
              <a:rPr lang="ru-RU" dirty="0"/>
              <a:t>, </a:t>
            </a:r>
            <a:endParaRPr lang="ru-RU" dirty="0" smtClean="0"/>
          </a:p>
          <a:p>
            <a:pPr marL="571500" indent="-571500" algn="l">
              <a:buFont typeface="Arial" pitchFamily="34" charset="0"/>
              <a:buChar char="•"/>
            </a:pPr>
            <a:r>
              <a:rPr lang="ru-RU" dirty="0" smtClean="0"/>
              <a:t>расходы</a:t>
            </a:r>
            <a:r>
              <a:rPr lang="ru-RU" dirty="0"/>
              <a:t>; </a:t>
            </a:r>
            <a:endParaRPr lang="ru-RU" dirty="0" smtClean="0"/>
          </a:p>
          <a:p>
            <a:pPr marL="571500" indent="-571500" algn="l">
              <a:buFont typeface="Arial" pitchFamily="34" charset="0"/>
              <a:buChar char="•"/>
            </a:pPr>
            <a:r>
              <a:rPr lang="ru-RU" dirty="0" smtClean="0"/>
              <a:t>финансовый </a:t>
            </a:r>
            <a:r>
              <a:rPr lang="ru-RU" dirty="0"/>
              <a:t>инструменты и риски (в редакции МСФО). </a:t>
            </a:r>
            <a:endParaRPr lang="ru-RU" dirty="0" smtClean="0"/>
          </a:p>
          <a:p>
            <a:pPr algn="l"/>
            <a:r>
              <a:rPr lang="ru-RU" dirty="0" smtClean="0"/>
              <a:t>Методы </a:t>
            </a:r>
            <a:r>
              <a:rPr lang="ru-RU" dirty="0"/>
              <a:t>оценки, концепции капитала.</a:t>
            </a:r>
          </a:p>
        </p:txBody>
      </p:sp>
      <p:sp>
        <p:nvSpPr>
          <p:cNvPr id="3" name="Заголовок 1"/>
          <p:cNvSpPr txBox="1">
            <a:spLocks/>
          </p:cNvSpPr>
          <p:nvPr/>
        </p:nvSpPr>
        <p:spPr>
          <a:xfrm>
            <a:off x="96011" y="46474"/>
            <a:ext cx="11664619" cy="10062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2</a:t>
            </a:r>
            <a:r>
              <a:rPr lang="ru-RU" b="1" dirty="0"/>
              <a:t>. Основные категории и </a:t>
            </a:r>
            <a:r>
              <a:rPr lang="ru-RU" b="1" dirty="0" smtClean="0"/>
              <a:t>показатели. </a:t>
            </a:r>
            <a:endParaRPr lang="ru-RU" b="1" dirty="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41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56342848"/>
              </p:ext>
            </p:extLst>
          </p:nvPr>
        </p:nvGraphicFramePr>
        <p:xfrm>
          <a:off x="96011" y="818344"/>
          <a:ext cx="8496267" cy="5629272"/>
        </p:xfrm>
        <a:graphic>
          <a:graphicData uri="http://schemas.openxmlformats.org/drawingml/2006/table">
            <a:tbl>
              <a:tblPr>
                <a:tableStyleId>{5C22544A-7EE6-4342-B048-85BDC9FD1C3A}</a:tableStyleId>
              </a:tblPr>
              <a:tblGrid>
                <a:gridCol w="8496267"/>
              </a:tblGrid>
              <a:tr h="483486">
                <a:tc>
                  <a:txBody>
                    <a:bodyPr/>
                    <a:lstStyle/>
                    <a:p>
                      <a:pPr marL="770890" algn="l">
                        <a:lnSpc>
                          <a:spcPct val="100000"/>
                        </a:lnSpc>
                        <a:spcAft>
                          <a:spcPts val="0"/>
                        </a:spcAft>
                      </a:pPr>
                      <a:r>
                        <a:rPr lang="ru-RU" sz="2400" b="1" spc="0" baseline="0" dirty="0" smtClean="0">
                          <a:effectLst/>
                        </a:rPr>
                        <a:t>           Актив</a:t>
                      </a:r>
                      <a:endParaRPr lang="ru-RU" sz="2400" b="1" spc="0" baseline="0" dirty="0">
                        <a:effectLst/>
                        <a:latin typeface="Times New Roman"/>
                        <a:ea typeface="Times New Roman"/>
                      </a:endParaRPr>
                    </a:p>
                  </a:txBody>
                  <a:tcPr marL="33867" marR="33867" marT="0" marB="0" anchor="ctr"/>
                </a:tc>
              </a:tr>
              <a:tr h="164586">
                <a:tc>
                  <a:txBody>
                    <a:bodyPr/>
                    <a:lstStyle/>
                    <a:p>
                      <a:pPr algn="just">
                        <a:lnSpc>
                          <a:spcPct val="100000"/>
                        </a:lnSpc>
                        <a:spcAft>
                          <a:spcPts val="0"/>
                        </a:spcAft>
                      </a:pPr>
                      <a:r>
                        <a:rPr lang="ru-RU" sz="2400" spc="0" baseline="0" dirty="0" err="1">
                          <a:effectLst/>
                        </a:rPr>
                        <a:t>Внеоборотные</a:t>
                      </a:r>
                      <a:r>
                        <a:rPr lang="ru-RU" sz="2400" spc="0" baseline="0" dirty="0">
                          <a:effectLst/>
                        </a:rPr>
                        <a:t> активы</a:t>
                      </a:r>
                      <a:endParaRPr lang="ru-RU" sz="2400" spc="0" baseline="0" dirty="0">
                        <a:effectLst/>
                        <a:latin typeface="Times New Roman"/>
                        <a:ea typeface="Times New Roman"/>
                      </a:endParaRPr>
                    </a:p>
                  </a:txBody>
                  <a:tcPr marL="33867" marR="33867" marT="0" marB="0"/>
                </a:tc>
              </a:tr>
              <a:tr h="487162">
                <a:tc>
                  <a:txBody>
                    <a:bodyPr/>
                    <a:lstStyle/>
                    <a:p>
                      <a:pPr marR="551815" indent="-3175" algn="l">
                        <a:lnSpc>
                          <a:spcPct val="100000"/>
                        </a:lnSpc>
                        <a:spcAft>
                          <a:spcPts val="0"/>
                        </a:spcAft>
                      </a:pPr>
                      <a:r>
                        <a:rPr lang="ru-RU" sz="2400" spc="0" baseline="0" dirty="0">
                          <a:effectLst/>
                        </a:rPr>
                        <a:t>Запасы: производственные незавершенное </a:t>
                      </a:r>
                      <a:r>
                        <a:rPr lang="ru-RU" sz="2400" spc="0" baseline="0" dirty="0" smtClean="0">
                          <a:effectLst/>
                        </a:rPr>
                        <a:t>производство</a:t>
                      </a:r>
                    </a:p>
                    <a:p>
                      <a:pPr marR="551815" indent="-3175" algn="l">
                        <a:lnSpc>
                          <a:spcPct val="100000"/>
                        </a:lnSpc>
                        <a:spcAft>
                          <a:spcPts val="0"/>
                        </a:spcAft>
                      </a:pPr>
                      <a:r>
                        <a:rPr lang="ru-RU" sz="2400" spc="0" baseline="0" dirty="0" smtClean="0">
                          <a:effectLst/>
                        </a:rPr>
                        <a:t>готовая </a:t>
                      </a:r>
                      <a:r>
                        <a:rPr lang="ru-RU" sz="2400" spc="0" baseline="0" dirty="0">
                          <a:effectLst/>
                        </a:rPr>
                        <a:t>продукция</a:t>
                      </a:r>
                      <a:endParaRPr lang="ru-RU" sz="2400" spc="0" baseline="0" dirty="0">
                        <a:effectLst/>
                        <a:latin typeface="Times New Roman"/>
                        <a:ea typeface="Times New Roman"/>
                      </a:endParaRPr>
                    </a:p>
                  </a:txBody>
                  <a:tcPr marL="33867" marR="33867" marT="0" marB="0"/>
                </a:tc>
              </a:tr>
              <a:tr h="360040">
                <a:tc>
                  <a:txBody>
                    <a:bodyPr/>
                    <a:lstStyle/>
                    <a:p>
                      <a:pPr algn="just">
                        <a:lnSpc>
                          <a:spcPct val="100000"/>
                        </a:lnSpc>
                        <a:spcAft>
                          <a:spcPts val="0"/>
                        </a:spcAft>
                      </a:pPr>
                      <a:r>
                        <a:rPr lang="ru-RU" sz="2400" spc="0" baseline="0" dirty="0">
                          <a:effectLst/>
                        </a:rPr>
                        <a:t>Денежные средства</a:t>
                      </a:r>
                      <a:endParaRPr lang="ru-RU" sz="2400" spc="0" baseline="0" dirty="0">
                        <a:effectLst/>
                        <a:latin typeface="Times New Roman"/>
                        <a:ea typeface="Times New Roman"/>
                      </a:endParaRPr>
                    </a:p>
                  </a:txBody>
                  <a:tcPr marL="33867" marR="33867" marT="0" marB="0"/>
                </a:tc>
              </a:tr>
              <a:tr h="496062">
                <a:tc>
                  <a:txBody>
                    <a:bodyPr/>
                    <a:lstStyle/>
                    <a:p>
                      <a:pPr algn="just">
                        <a:lnSpc>
                          <a:spcPct val="100000"/>
                        </a:lnSpc>
                        <a:spcAft>
                          <a:spcPts val="0"/>
                        </a:spcAft>
                      </a:pPr>
                      <a:r>
                        <a:rPr lang="ru-RU" sz="2400" spc="0" baseline="0">
                          <a:effectLst/>
                        </a:rPr>
                        <a:t>Дебиторская задолженность</a:t>
                      </a:r>
                      <a:endParaRPr lang="ru-RU" sz="2400" spc="0" baseline="0">
                        <a:effectLst/>
                        <a:latin typeface="Times New Roman"/>
                        <a:ea typeface="Times New Roman"/>
                      </a:endParaRPr>
                    </a:p>
                  </a:txBody>
                  <a:tcPr marL="33867" marR="33867" marT="0" marB="0"/>
                </a:tc>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400" b="1" spc="0" baseline="0" dirty="0" smtClean="0">
                          <a:effectLst/>
                          <a:latin typeface="Times New Roman"/>
                          <a:ea typeface="Times New Roman"/>
                        </a:rPr>
                        <a:t>Итого Активов: … (Валюта баланса)</a:t>
                      </a:r>
                    </a:p>
                  </a:txBody>
                  <a:tcPr marL="33867" marR="33867" marT="0" marB="0"/>
                </a:tc>
              </a:tr>
              <a:tr h="0">
                <a:tc>
                  <a:txBody>
                    <a:bodyPr/>
                    <a:lstStyle/>
                    <a:p>
                      <a:pPr marL="814070" algn="l">
                        <a:lnSpc>
                          <a:spcPct val="100000"/>
                        </a:lnSpc>
                        <a:spcAft>
                          <a:spcPts val="0"/>
                        </a:spcAft>
                      </a:pPr>
                      <a:r>
                        <a:rPr lang="ru-RU" sz="2400" b="1" spc="0" baseline="0" dirty="0" smtClean="0">
                          <a:effectLst/>
                        </a:rPr>
                        <a:t>            Пассив</a:t>
                      </a:r>
                      <a:endParaRPr lang="ru-RU" sz="2400" b="1" spc="0" baseline="0" dirty="0">
                        <a:effectLst/>
                        <a:latin typeface="Times New Roman"/>
                        <a:ea typeface="Times New Roman"/>
                      </a:endParaRPr>
                    </a:p>
                  </a:txBody>
                  <a:tcPr marL="33867" marR="33867" marT="0" marB="0" anchor="ctr"/>
                </a:tc>
              </a:tr>
              <a:tr h="496062">
                <a:tc>
                  <a:txBody>
                    <a:bodyPr/>
                    <a:lstStyle/>
                    <a:p>
                      <a:pPr algn="l">
                        <a:lnSpc>
                          <a:spcPct val="100000"/>
                        </a:lnSpc>
                        <a:spcAft>
                          <a:spcPts val="0"/>
                        </a:spcAft>
                      </a:pPr>
                      <a:r>
                        <a:rPr lang="ru-RU" sz="2400" spc="0" baseline="0" dirty="0">
                          <a:solidFill>
                            <a:srgbClr val="FF0000"/>
                          </a:solidFill>
                          <a:effectLst/>
                        </a:rPr>
                        <a:t>Собственный </a:t>
                      </a:r>
                      <a:r>
                        <a:rPr lang="ru-RU" sz="2400" spc="0" baseline="0" dirty="0" smtClean="0">
                          <a:solidFill>
                            <a:srgbClr val="FF0000"/>
                          </a:solidFill>
                          <a:effectLst/>
                        </a:rPr>
                        <a:t>капитал (Активы – Обязательства)</a:t>
                      </a:r>
                      <a:endParaRPr lang="ru-RU" sz="2400" spc="0" baseline="0" dirty="0">
                        <a:solidFill>
                          <a:srgbClr val="FF0000"/>
                        </a:solidFill>
                        <a:effectLst/>
                        <a:latin typeface="Times New Roman"/>
                        <a:ea typeface="Times New Roman"/>
                      </a:endParaRPr>
                    </a:p>
                  </a:txBody>
                  <a:tcPr marL="33867" marR="33867" marT="0" marB="0"/>
                </a:tc>
              </a:tr>
              <a:tr h="496062">
                <a:tc>
                  <a:txBody>
                    <a:bodyPr/>
                    <a:lstStyle/>
                    <a:p>
                      <a:pPr algn="l">
                        <a:lnSpc>
                          <a:spcPct val="100000"/>
                        </a:lnSpc>
                        <a:spcAft>
                          <a:spcPts val="0"/>
                        </a:spcAft>
                      </a:pPr>
                      <a:r>
                        <a:rPr lang="ru-RU" sz="2400" spc="0" baseline="0" dirty="0">
                          <a:effectLst/>
                        </a:rPr>
                        <a:t>Задолженность со сроком платежа более </a:t>
                      </a:r>
                      <a:r>
                        <a:rPr lang="ru-RU" sz="2400" spc="0" baseline="0" dirty="0" smtClean="0">
                          <a:effectLst/>
                        </a:rPr>
                        <a:t>1-го </a:t>
                      </a:r>
                      <a:r>
                        <a:rPr lang="ru-RU" sz="2400" spc="0" baseline="0" dirty="0">
                          <a:effectLst/>
                        </a:rPr>
                        <a:t>года (долгосрочная, среднесрочная)</a:t>
                      </a:r>
                      <a:endParaRPr lang="ru-RU" sz="2400" spc="0" baseline="0" dirty="0">
                        <a:effectLst/>
                        <a:latin typeface="Times New Roman"/>
                        <a:ea typeface="Times New Roman"/>
                      </a:endParaRPr>
                    </a:p>
                  </a:txBody>
                  <a:tcPr marL="33867" marR="33867" marT="0" marB="0"/>
                </a:tc>
              </a:tr>
              <a:tr h="496062">
                <a:tc>
                  <a:txBody>
                    <a:bodyPr/>
                    <a:lstStyle/>
                    <a:p>
                      <a:pPr marR="52070" algn="l">
                        <a:lnSpc>
                          <a:spcPct val="100000"/>
                        </a:lnSpc>
                        <a:spcAft>
                          <a:spcPts val="0"/>
                        </a:spcAft>
                      </a:pPr>
                      <a:r>
                        <a:rPr lang="ru-RU" sz="2400" spc="0" baseline="0" dirty="0">
                          <a:effectLst/>
                        </a:rPr>
                        <a:t>Задолженность со сроком платежа менее </a:t>
                      </a:r>
                      <a:r>
                        <a:rPr lang="ru-RU" sz="2400" spc="0" baseline="0" dirty="0" smtClean="0">
                          <a:effectLst/>
                        </a:rPr>
                        <a:t>1-го </a:t>
                      </a:r>
                      <a:r>
                        <a:rPr lang="ru-RU" sz="2400" spc="0" baseline="0" dirty="0">
                          <a:effectLst/>
                        </a:rPr>
                        <a:t>года (краткосрочная)</a:t>
                      </a:r>
                      <a:endParaRPr lang="ru-RU" sz="2400" spc="0" baseline="0" dirty="0">
                        <a:effectLst/>
                        <a:latin typeface="Times New Roman"/>
                        <a:ea typeface="Times New Roman"/>
                      </a:endParaRPr>
                    </a:p>
                  </a:txBody>
                  <a:tcPr marL="33867" marR="33867" marT="0" marB="0"/>
                </a:tc>
              </a:tr>
              <a:tr h="496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400" spc="0" baseline="0" dirty="0">
                          <a:effectLst/>
                        </a:rPr>
                        <a:t> </a:t>
                      </a:r>
                      <a:r>
                        <a:rPr lang="ru-RU" sz="2400" b="1" spc="0" baseline="0" dirty="0" smtClean="0">
                          <a:effectLst/>
                          <a:latin typeface="Times New Roman"/>
                          <a:ea typeface="Times New Roman"/>
                        </a:rPr>
                        <a:t>Итого </a:t>
                      </a:r>
                      <a:r>
                        <a:rPr lang="ru-RU" sz="2400" b="1" spc="0" baseline="0" dirty="0" smtClean="0">
                          <a:effectLst/>
                        </a:rPr>
                        <a:t>Пассивов</a:t>
                      </a:r>
                      <a:r>
                        <a:rPr lang="ru-RU" sz="2400" b="1" spc="0" baseline="0" dirty="0" smtClean="0">
                          <a:effectLst/>
                          <a:latin typeface="Times New Roman"/>
                          <a:ea typeface="Times New Roman"/>
                        </a:rPr>
                        <a:t>: … (Валюта баланса)</a:t>
                      </a:r>
                    </a:p>
                  </a:txBody>
                  <a:tcPr marL="33867" marR="33867" marT="0" marB="0"/>
                </a:tc>
              </a:tr>
            </a:tbl>
          </a:graphicData>
        </a:graphic>
      </p:graphicFrame>
      <p:sp>
        <p:nvSpPr>
          <p:cNvPr id="3" name="Заголовок 1"/>
          <p:cNvSpPr txBox="1">
            <a:spLocks/>
          </p:cNvSpPr>
          <p:nvPr/>
        </p:nvSpPr>
        <p:spPr>
          <a:xfrm>
            <a:off x="-2825" y="116632"/>
            <a:ext cx="12095989"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Баланс предприятия</a:t>
            </a:r>
          </a:p>
        </p:txBody>
      </p:sp>
      <p:sp>
        <p:nvSpPr>
          <p:cNvPr id="4" name="Заголовок 1"/>
          <p:cNvSpPr txBox="1">
            <a:spLocks/>
          </p:cNvSpPr>
          <p:nvPr/>
        </p:nvSpPr>
        <p:spPr>
          <a:xfrm>
            <a:off x="8497622" y="1124744"/>
            <a:ext cx="3595543" cy="352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latin typeface="Arial" pitchFamily="34" charset="0"/>
                <a:ea typeface="Times New Roman"/>
                <a:cs typeface="Arial" pitchFamily="34" charset="0"/>
              </a:rPr>
              <a:t>Итого Активов = Итого Пассивов = Валюта баланса</a:t>
            </a:r>
            <a:endParaRPr lang="ru-RU" sz="2400" dirty="0">
              <a:latin typeface="Arial" pitchFamily="34" charset="0"/>
              <a:cs typeface="Arial" pitchFamily="34" charset="0"/>
            </a:endParaRP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68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23846327"/>
              </p:ext>
            </p:extLst>
          </p:nvPr>
        </p:nvGraphicFramePr>
        <p:xfrm>
          <a:off x="384043" y="343856"/>
          <a:ext cx="11568608" cy="4269507"/>
        </p:xfrm>
        <a:graphic>
          <a:graphicData uri="http://schemas.openxmlformats.org/drawingml/2006/table">
            <a:tbl>
              <a:tblPr>
                <a:tableStyleId>{5C22544A-7EE6-4342-B048-85BDC9FD1C3A}</a:tableStyleId>
              </a:tblPr>
              <a:tblGrid>
                <a:gridCol w="5615947"/>
                <a:gridCol w="5952661"/>
              </a:tblGrid>
              <a:tr h="483486">
                <a:tc>
                  <a:txBody>
                    <a:bodyPr/>
                    <a:lstStyle/>
                    <a:p>
                      <a:pPr marL="770890" algn="l">
                        <a:lnSpc>
                          <a:spcPct val="100000"/>
                        </a:lnSpc>
                        <a:spcAft>
                          <a:spcPts val="0"/>
                        </a:spcAft>
                      </a:pPr>
                      <a:r>
                        <a:rPr lang="ru-RU" sz="2400" b="1" spc="0" baseline="0" dirty="0" smtClean="0">
                          <a:effectLst/>
                        </a:rPr>
                        <a:t>           Актив</a:t>
                      </a:r>
                      <a:endParaRPr lang="ru-RU" sz="2400" b="1" spc="0" baseline="0" dirty="0">
                        <a:effectLst/>
                        <a:latin typeface="Times New Roman"/>
                        <a:ea typeface="Times New Roman"/>
                      </a:endParaRPr>
                    </a:p>
                  </a:txBody>
                  <a:tcPr marL="33867" marR="33867" marT="0" marB="0" anchor="ctr"/>
                </a:tc>
                <a:tc>
                  <a:txBody>
                    <a:bodyPr/>
                    <a:lstStyle/>
                    <a:p>
                      <a:pPr marL="814070" algn="l">
                        <a:lnSpc>
                          <a:spcPct val="100000"/>
                        </a:lnSpc>
                        <a:spcAft>
                          <a:spcPts val="0"/>
                        </a:spcAft>
                      </a:pPr>
                      <a:r>
                        <a:rPr lang="ru-RU" sz="2400" b="1" spc="0" baseline="0" dirty="0" smtClean="0">
                          <a:effectLst/>
                        </a:rPr>
                        <a:t>            Пассив</a:t>
                      </a:r>
                      <a:endParaRPr lang="ru-RU" sz="2400" b="1" spc="0" baseline="0" dirty="0">
                        <a:effectLst/>
                        <a:latin typeface="Times New Roman"/>
                        <a:ea typeface="Times New Roman"/>
                      </a:endParaRPr>
                    </a:p>
                  </a:txBody>
                  <a:tcPr marL="33867" marR="33867" marT="0" marB="0" anchor="ctr"/>
                </a:tc>
              </a:tr>
              <a:tr h="469512">
                <a:tc>
                  <a:txBody>
                    <a:bodyPr/>
                    <a:lstStyle/>
                    <a:p>
                      <a:pPr algn="just">
                        <a:lnSpc>
                          <a:spcPct val="100000"/>
                        </a:lnSpc>
                        <a:spcAft>
                          <a:spcPts val="0"/>
                        </a:spcAft>
                      </a:pPr>
                      <a:r>
                        <a:rPr lang="ru-RU" sz="2400" spc="0" baseline="0" dirty="0" err="1">
                          <a:effectLst/>
                        </a:rPr>
                        <a:t>Внеоборотные</a:t>
                      </a:r>
                      <a:r>
                        <a:rPr lang="ru-RU" sz="2400" spc="0" baseline="0" dirty="0">
                          <a:effectLst/>
                        </a:rPr>
                        <a:t> активы</a:t>
                      </a:r>
                      <a:endParaRPr lang="ru-RU" sz="2400" spc="0" baseline="0" dirty="0">
                        <a:effectLst/>
                        <a:latin typeface="Times New Roman"/>
                        <a:ea typeface="Times New Roman"/>
                      </a:endParaRPr>
                    </a:p>
                  </a:txBody>
                  <a:tcPr marL="33867" marR="33867" marT="0" marB="0"/>
                </a:tc>
                <a:tc>
                  <a:txBody>
                    <a:bodyPr/>
                    <a:lstStyle/>
                    <a:p>
                      <a:pPr algn="l">
                        <a:lnSpc>
                          <a:spcPct val="100000"/>
                        </a:lnSpc>
                        <a:spcAft>
                          <a:spcPts val="0"/>
                        </a:spcAft>
                      </a:pPr>
                      <a:r>
                        <a:rPr lang="ru-RU" sz="2400" spc="0" baseline="0" dirty="0">
                          <a:effectLst/>
                        </a:rPr>
                        <a:t>Собственный </a:t>
                      </a:r>
                      <a:r>
                        <a:rPr lang="ru-RU" sz="2400" spc="0" baseline="0" dirty="0" smtClean="0">
                          <a:effectLst/>
                        </a:rPr>
                        <a:t>капитал </a:t>
                      </a:r>
                      <a:endParaRPr lang="ru-RU" sz="2400" spc="0" baseline="0" dirty="0">
                        <a:effectLst/>
                        <a:latin typeface="Times New Roman"/>
                        <a:ea typeface="Times New Roman"/>
                      </a:endParaRPr>
                    </a:p>
                  </a:txBody>
                  <a:tcPr marL="33867" marR="33867" marT="0" marB="0"/>
                </a:tc>
              </a:tr>
              <a:tr h="1135234">
                <a:tc>
                  <a:txBody>
                    <a:bodyPr/>
                    <a:lstStyle/>
                    <a:p>
                      <a:pPr marR="551815" indent="-3175" algn="l">
                        <a:lnSpc>
                          <a:spcPct val="100000"/>
                        </a:lnSpc>
                        <a:spcAft>
                          <a:spcPts val="0"/>
                        </a:spcAft>
                      </a:pPr>
                      <a:r>
                        <a:rPr lang="ru-RU" sz="2400" spc="0" baseline="0" dirty="0">
                          <a:effectLst/>
                        </a:rPr>
                        <a:t>Запасы: производственные незавершенное </a:t>
                      </a:r>
                      <a:r>
                        <a:rPr lang="ru-RU" sz="2400" spc="0" baseline="0" dirty="0" smtClean="0">
                          <a:effectLst/>
                        </a:rPr>
                        <a:t>производство</a:t>
                      </a:r>
                    </a:p>
                    <a:p>
                      <a:pPr marR="551815" indent="-3175" algn="l">
                        <a:lnSpc>
                          <a:spcPct val="100000"/>
                        </a:lnSpc>
                        <a:spcAft>
                          <a:spcPts val="0"/>
                        </a:spcAft>
                      </a:pPr>
                      <a:r>
                        <a:rPr lang="ru-RU" sz="2400" spc="0" baseline="0" dirty="0" smtClean="0">
                          <a:effectLst/>
                        </a:rPr>
                        <a:t>готовая </a:t>
                      </a:r>
                      <a:r>
                        <a:rPr lang="ru-RU" sz="2400" spc="0" baseline="0" dirty="0">
                          <a:effectLst/>
                        </a:rPr>
                        <a:t>продукция</a:t>
                      </a:r>
                      <a:endParaRPr lang="ru-RU" sz="2400" spc="0" baseline="0" dirty="0">
                        <a:effectLst/>
                        <a:latin typeface="Times New Roman"/>
                        <a:ea typeface="Times New Roman"/>
                      </a:endParaRPr>
                    </a:p>
                  </a:txBody>
                  <a:tcPr marL="33867" marR="33867" marT="0" marB="0"/>
                </a:tc>
                <a:tc>
                  <a:txBody>
                    <a:bodyPr/>
                    <a:lstStyle/>
                    <a:p>
                      <a:pPr algn="l">
                        <a:lnSpc>
                          <a:spcPct val="100000"/>
                        </a:lnSpc>
                        <a:spcAft>
                          <a:spcPts val="0"/>
                        </a:spcAft>
                      </a:pPr>
                      <a:r>
                        <a:rPr lang="ru-RU" sz="2400" spc="0" baseline="0" dirty="0">
                          <a:effectLst/>
                        </a:rPr>
                        <a:t>Задолженность со сроком платежа более </a:t>
                      </a:r>
                      <a:r>
                        <a:rPr lang="ru-RU" sz="2400" spc="0" baseline="0" dirty="0" smtClean="0">
                          <a:effectLst/>
                        </a:rPr>
                        <a:t>1-го </a:t>
                      </a:r>
                      <a:r>
                        <a:rPr lang="ru-RU" sz="2400" spc="0" baseline="0" dirty="0">
                          <a:effectLst/>
                        </a:rPr>
                        <a:t>года (долгосрочная, среднесрочная)</a:t>
                      </a:r>
                      <a:endParaRPr lang="ru-RU" sz="2400" spc="0" baseline="0" dirty="0">
                        <a:effectLst/>
                        <a:latin typeface="Times New Roman"/>
                        <a:ea typeface="Times New Roman"/>
                      </a:endParaRPr>
                    </a:p>
                  </a:txBody>
                  <a:tcPr marL="33867" marR="33867" marT="0" marB="0"/>
                </a:tc>
              </a:tr>
              <a:tr h="1189151">
                <a:tc>
                  <a:txBody>
                    <a:bodyPr/>
                    <a:lstStyle/>
                    <a:p>
                      <a:pPr algn="just">
                        <a:lnSpc>
                          <a:spcPct val="100000"/>
                        </a:lnSpc>
                        <a:spcAft>
                          <a:spcPts val="0"/>
                        </a:spcAft>
                      </a:pPr>
                      <a:r>
                        <a:rPr lang="ru-RU" sz="2400" spc="0" baseline="0" dirty="0">
                          <a:effectLst/>
                        </a:rPr>
                        <a:t>Денежные средства</a:t>
                      </a:r>
                      <a:endParaRPr lang="ru-RU" sz="2400" spc="0" baseline="0" dirty="0">
                        <a:effectLst/>
                        <a:latin typeface="Times New Roman"/>
                        <a:ea typeface="Times New Roman"/>
                      </a:endParaRPr>
                    </a:p>
                  </a:txBody>
                  <a:tcPr marL="33867" marR="33867" marT="0" marB="0"/>
                </a:tc>
                <a:tc>
                  <a:txBody>
                    <a:bodyPr/>
                    <a:lstStyle/>
                    <a:p>
                      <a:pPr marR="52070" algn="l">
                        <a:lnSpc>
                          <a:spcPct val="100000"/>
                        </a:lnSpc>
                        <a:spcAft>
                          <a:spcPts val="0"/>
                        </a:spcAft>
                      </a:pPr>
                      <a:r>
                        <a:rPr lang="ru-RU" sz="2400" spc="0" baseline="0" dirty="0">
                          <a:effectLst/>
                        </a:rPr>
                        <a:t>Задолженность со сроком платежа менее </a:t>
                      </a:r>
                      <a:r>
                        <a:rPr lang="ru-RU" sz="2400" spc="0" baseline="0" dirty="0" smtClean="0">
                          <a:effectLst/>
                        </a:rPr>
                        <a:t>1-го </a:t>
                      </a:r>
                      <a:r>
                        <a:rPr lang="ru-RU" sz="2400" spc="0" baseline="0" dirty="0">
                          <a:effectLst/>
                        </a:rPr>
                        <a:t>года (краткосрочная)</a:t>
                      </a:r>
                      <a:endParaRPr lang="ru-RU" sz="2400" spc="0" baseline="0" dirty="0">
                        <a:effectLst/>
                        <a:latin typeface="Times New Roman"/>
                        <a:ea typeface="Times New Roman"/>
                      </a:endParaRPr>
                    </a:p>
                  </a:txBody>
                  <a:tcPr marL="33867" marR="33867" marT="0" marB="0"/>
                </a:tc>
              </a:tr>
              <a:tr h="496062">
                <a:tc>
                  <a:txBody>
                    <a:bodyPr/>
                    <a:lstStyle/>
                    <a:p>
                      <a:pPr algn="just">
                        <a:lnSpc>
                          <a:spcPct val="100000"/>
                        </a:lnSpc>
                        <a:spcAft>
                          <a:spcPts val="0"/>
                        </a:spcAft>
                      </a:pPr>
                      <a:r>
                        <a:rPr lang="ru-RU" sz="2400" spc="0" baseline="0">
                          <a:effectLst/>
                        </a:rPr>
                        <a:t>Дебиторская задолженность</a:t>
                      </a:r>
                      <a:endParaRPr lang="ru-RU" sz="2400" spc="0" baseline="0">
                        <a:effectLst/>
                        <a:latin typeface="Times New Roman"/>
                        <a:ea typeface="Times New Roman"/>
                      </a:endParaRPr>
                    </a:p>
                  </a:txBody>
                  <a:tcPr marL="33867" marR="33867" marT="0" marB="0"/>
                </a:tc>
                <a:tc>
                  <a:txBody>
                    <a:bodyPr/>
                    <a:lstStyle/>
                    <a:p>
                      <a:pPr algn="just">
                        <a:lnSpc>
                          <a:spcPct val="100000"/>
                        </a:lnSpc>
                        <a:spcAft>
                          <a:spcPts val="0"/>
                        </a:spcAft>
                      </a:pPr>
                      <a:r>
                        <a:rPr lang="ru-RU" sz="2400" spc="0" baseline="0" dirty="0">
                          <a:effectLst/>
                        </a:rPr>
                        <a:t> </a:t>
                      </a:r>
                      <a:endParaRPr lang="ru-RU" sz="2400" spc="0" baseline="0" dirty="0">
                        <a:effectLst/>
                        <a:latin typeface="Times New Roman"/>
                        <a:ea typeface="Times New Roman"/>
                      </a:endParaRPr>
                    </a:p>
                  </a:txBody>
                  <a:tcPr marL="33867" marR="33867" marT="0" marB="0"/>
                </a:tc>
              </a:tr>
              <a:tr h="496062">
                <a:tc>
                  <a:txBody>
                    <a:bodyPr/>
                    <a:lstStyle/>
                    <a:p>
                      <a:pPr algn="just">
                        <a:lnSpc>
                          <a:spcPct val="100000"/>
                        </a:lnSpc>
                        <a:spcAft>
                          <a:spcPts val="0"/>
                        </a:spcAft>
                      </a:pPr>
                      <a:r>
                        <a:rPr lang="ru-RU" sz="2400" b="1" spc="0" baseline="0" dirty="0" smtClean="0">
                          <a:effectLst/>
                          <a:latin typeface="Times New Roman"/>
                          <a:ea typeface="Times New Roman"/>
                        </a:rPr>
                        <a:t>Итого:</a:t>
                      </a:r>
                      <a:endParaRPr lang="ru-RU" sz="2400" b="1" spc="0" baseline="0" dirty="0">
                        <a:effectLst/>
                        <a:latin typeface="Times New Roman"/>
                        <a:ea typeface="Times New Roman"/>
                      </a:endParaRPr>
                    </a:p>
                  </a:txBody>
                  <a:tcPr marL="33867" marR="33867" marT="0" marB="0"/>
                </a:tc>
                <a:tc>
                  <a:txBody>
                    <a:bodyPr/>
                    <a:lstStyle/>
                    <a:p>
                      <a:pPr algn="just">
                        <a:lnSpc>
                          <a:spcPct val="100000"/>
                        </a:lnSpc>
                        <a:spcAft>
                          <a:spcPts val="0"/>
                        </a:spcAft>
                      </a:pPr>
                      <a:r>
                        <a:rPr lang="ru-RU" sz="2400" b="1" spc="0" baseline="0" dirty="0" smtClean="0">
                          <a:effectLst/>
                          <a:latin typeface="Times New Roman"/>
                          <a:ea typeface="Times New Roman"/>
                        </a:rPr>
                        <a:t>Итого: (Валюта баланса)</a:t>
                      </a:r>
                      <a:endParaRPr lang="ru-RU" sz="2400" b="1" spc="0" baseline="0" dirty="0">
                        <a:effectLst/>
                        <a:latin typeface="Times New Roman"/>
                        <a:ea typeface="Times New Roman"/>
                      </a:endParaRPr>
                    </a:p>
                  </a:txBody>
                  <a:tcPr marL="33867" marR="33867" marT="0" marB="0"/>
                </a:tc>
              </a:tr>
            </a:tbl>
          </a:graphicData>
        </a:graphic>
      </p:graphicFrame>
      <p:sp>
        <p:nvSpPr>
          <p:cNvPr id="3" name="Заголовок 1"/>
          <p:cNvSpPr txBox="1">
            <a:spLocks/>
          </p:cNvSpPr>
          <p:nvPr/>
        </p:nvSpPr>
        <p:spPr>
          <a:xfrm>
            <a:off x="96011" y="6273316"/>
            <a:ext cx="12095989" cy="50405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t>Баланс предприятия</a:t>
            </a:r>
          </a:p>
        </p:txBody>
      </p:sp>
      <p:sp>
        <p:nvSpPr>
          <p:cNvPr id="4" name="Заголовок 1"/>
          <p:cNvSpPr txBox="1">
            <a:spLocks/>
          </p:cNvSpPr>
          <p:nvPr/>
        </p:nvSpPr>
        <p:spPr>
          <a:xfrm>
            <a:off x="47328" y="4797152"/>
            <a:ext cx="12095989"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latin typeface="Arial" pitchFamily="34" charset="0"/>
                <a:ea typeface="Times New Roman"/>
                <a:cs typeface="Arial" pitchFamily="34" charset="0"/>
              </a:rPr>
              <a:t>Итого Активы=Итого Пассивы=Валюта баланса</a:t>
            </a:r>
            <a:endParaRPr lang="ru-RU" sz="2800" dirty="0">
              <a:latin typeface="Arial" pitchFamily="34" charset="0"/>
              <a:cs typeface="Arial" pitchFamily="34" charset="0"/>
            </a:endParaRP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290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188640"/>
            <a:ext cx="11329259" cy="65527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Активы</a:t>
            </a:r>
            <a:r>
              <a:rPr lang="ru-RU" dirty="0"/>
              <a:t> – это стоимость имущества и долговых прав, которыми располагает и которые контролирует предприятие. К ним относятся:</a:t>
            </a:r>
          </a:p>
          <a:p>
            <a:pPr algn="l"/>
            <a:r>
              <a:rPr lang="ru-RU" dirty="0"/>
              <a:t>-	текущие активы: запасы, затраты, денежные средства, средства в расчетах;</a:t>
            </a:r>
          </a:p>
          <a:p>
            <a:pPr algn="l"/>
            <a:r>
              <a:rPr lang="ru-RU" dirty="0"/>
              <a:t>-	постоянные активы (капитал): недвижимость, капитальные вложения, финансовые вложения. </a:t>
            </a:r>
          </a:p>
          <a:p>
            <a:pPr algn="l"/>
            <a:r>
              <a:rPr lang="ru-RU" b="1" dirty="0"/>
              <a:t>Обязательства</a:t>
            </a:r>
            <a:r>
              <a:rPr lang="ru-RU" dirty="0"/>
              <a:t> – это совокупность обязательств предприятия, которые делятся на краткосрочные и долгосрочные. Первые включают расчеты с поставщиками и подрядчиками, задолженность банкам, по оплате труда, бюджету. Долгосрочные обязательства включают обязательства со сроками погашения более одного года – это кредиты банков и государства, облигации.</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122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762000"/>
            <a:ext cx="11582400" cy="5867400"/>
          </a:xfrm>
        </p:spPr>
        <p:txBody>
          <a:bodyPr/>
          <a:lstStyle/>
          <a:p>
            <a:pPr eaLnBrk="1" hangingPunct="1">
              <a:buFontTx/>
              <a:buNone/>
            </a:pPr>
            <a:r>
              <a:rPr lang="ru-RU" sz="2400" b="1" i="1" smtClean="0">
                <a:latin typeface="Times New Roman" pitchFamily="18" charset="0"/>
              </a:rPr>
              <a:t>Необходимо определить соотношение и изменение статей:</a:t>
            </a:r>
          </a:p>
          <a:p>
            <a:pPr eaLnBrk="1" hangingPunct="1">
              <a:buFontTx/>
              <a:buNone/>
            </a:pPr>
            <a:r>
              <a:rPr lang="ru-RU" sz="2000" b="1" smtClean="0">
                <a:latin typeface="Times New Roman" pitchFamily="18" charset="0"/>
              </a:rPr>
              <a:t>  Денежные средства</a:t>
            </a:r>
          </a:p>
          <a:p>
            <a:pPr eaLnBrk="1" hangingPunct="1">
              <a:buFontTx/>
              <a:buNone/>
            </a:pPr>
            <a:r>
              <a:rPr lang="ru-RU" sz="2000" b="1" smtClean="0">
                <a:latin typeface="Times New Roman" pitchFamily="18" charset="0"/>
              </a:rPr>
              <a:t>  Дебиторские задолженности</a:t>
            </a:r>
          </a:p>
          <a:p>
            <a:pPr eaLnBrk="1" hangingPunct="1">
              <a:buFontTx/>
              <a:buNone/>
            </a:pPr>
            <a:r>
              <a:rPr lang="ru-RU" sz="2000" smtClean="0">
                <a:latin typeface="Times New Roman" pitchFamily="18" charset="0"/>
              </a:rPr>
              <a:t> - за товары и услуги</a:t>
            </a:r>
          </a:p>
          <a:p>
            <a:pPr eaLnBrk="1" hangingPunct="1">
              <a:buFontTx/>
              <a:buNone/>
            </a:pPr>
            <a:r>
              <a:rPr lang="ru-RU" sz="2000" smtClean="0">
                <a:latin typeface="Times New Roman" pitchFamily="18" charset="0"/>
              </a:rPr>
              <a:t> - по авансам выданным</a:t>
            </a:r>
          </a:p>
          <a:p>
            <a:pPr eaLnBrk="1" hangingPunct="1">
              <a:buFontTx/>
              <a:buNone/>
            </a:pPr>
            <a:r>
              <a:rPr lang="ru-RU" sz="2000" smtClean="0">
                <a:latin typeface="Times New Roman" pitchFamily="18" charset="0"/>
              </a:rPr>
              <a:t> - по прочим дебиторам</a:t>
            </a:r>
          </a:p>
          <a:p>
            <a:pPr eaLnBrk="1" hangingPunct="1">
              <a:buFontTx/>
              <a:buNone/>
            </a:pPr>
            <a:r>
              <a:rPr lang="ru-RU" sz="2000" b="1" smtClean="0">
                <a:latin typeface="Times New Roman" pitchFamily="18" charset="0"/>
              </a:rPr>
              <a:t>  Запасов</a:t>
            </a:r>
          </a:p>
          <a:p>
            <a:pPr eaLnBrk="1" hangingPunct="1">
              <a:buFontTx/>
              <a:buNone/>
            </a:pPr>
            <a:r>
              <a:rPr lang="ru-RU" sz="2000" smtClean="0">
                <a:latin typeface="Times New Roman" pitchFamily="18" charset="0"/>
              </a:rPr>
              <a:t> - сырья и материалов</a:t>
            </a:r>
          </a:p>
          <a:p>
            <a:pPr eaLnBrk="1" hangingPunct="1">
              <a:buFontTx/>
              <a:buNone/>
            </a:pPr>
            <a:r>
              <a:rPr lang="ru-RU" sz="2000" smtClean="0">
                <a:latin typeface="Times New Roman" pitchFamily="18" charset="0"/>
              </a:rPr>
              <a:t> - незавершенного производства</a:t>
            </a:r>
          </a:p>
          <a:p>
            <a:pPr eaLnBrk="1" hangingPunct="1">
              <a:buFontTx/>
              <a:buNone/>
            </a:pPr>
            <a:r>
              <a:rPr lang="ru-RU" sz="2000" smtClean="0">
                <a:latin typeface="Times New Roman" pitchFamily="18" charset="0"/>
              </a:rPr>
              <a:t> - готовой продукции</a:t>
            </a:r>
          </a:p>
          <a:p>
            <a:pPr eaLnBrk="1" hangingPunct="1">
              <a:buFontTx/>
              <a:buNone/>
            </a:pPr>
            <a:r>
              <a:rPr lang="ru-RU" sz="2000" b="1" smtClean="0">
                <a:latin typeface="Times New Roman" pitchFamily="18" charset="0"/>
              </a:rPr>
              <a:t> Внеоборотных (постоянных) активов</a:t>
            </a:r>
          </a:p>
          <a:p>
            <a:pPr eaLnBrk="1" hangingPunct="1">
              <a:buFontTx/>
              <a:buNone/>
            </a:pPr>
            <a:r>
              <a:rPr lang="ru-RU" sz="2000" smtClean="0">
                <a:latin typeface="Times New Roman" pitchFamily="18" charset="0"/>
              </a:rPr>
              <a:t> - основных средств</a:t>
            </a:r>
          </a:p>
          <a:p>
            <a:pPr eaLnBrk="1" hangingPunct="1">
              <a:buFontTx/>
              <a:buNone/>
            </a:pPr>
            <a:r>
              <a:rPr lang="ru-RU" sz="2000" smtClean="0">
                <a:latin typeface="Times New Roman" pitchFamily="18" charset="0"/>
              </a:rPr>
              <a:t> - нематериальных активов</a:t>
            </a:r>
          </a:p>
          <a:p>
            <a:pPr eaLnBrk="1" hangingPunct="1">
              <a:buFontTx/>
              <a:buNone/>
            </a:pPr>
            <a:r>
              <a:rPr lang="ru-RU" sz="2000" smtClean="0">
                <a:latin typeface="Times New Roman" pitchFamily="18" charset="0"/>
              </a:rPr>
              <a:t> - прочих внеоборотных активов</a:t>
            </a:r>
          </a:p>
          <a:p>
            <a:pPr eaLnBrk="1" hangingPunct="1">
              <a:buFontTx/>
              <a:buNone/>
            </a:pPr>
            <a:endParaRPr lang="ru-RU" sz="2000" smtClean="0">
              <a:latin typeface="Times New Roman" pitchFamily="18" charset="0"/>
            </a:endParaRPr>
          </a:p>
        </p:txBody>
      </p:sp>
      <p:sp>
        <p:nvSpPr>
          <p:cNvPr id="29699" name="Rectangle 4"/>
          <p:cNvSpPr>
            <a:spLocks noChangeArrowheads="1"/>
          </p:cNvSpPr>
          <p:nvPr/>
        </p:nvSpPr>
        <p:spPr bwMode="auto">
          <a:xfrm>
            <a:off x="7112000" y="1447800"/>
            <a:ext cx="4572000" cy="4953000"/>
          </a:xfrm>
          <a:prstGeom prst="rect">
            <a:avLst/>
          </a:prstGeom>
          <a:solidFill>
            <a:srgbClr val="3366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00" name="Rectangle 7"/>
          <p:cNvSpPr>
            <a:spLocks noChangeArrowheads="1"/>
          </p:cNvSpPr>
          <p:nvPr/>
        </p:nvSpPr>
        <p:spPr bwMode="auto">
          <a:xfrm>
            <a:off x="7112000" y="1447800"/>
            <a:ext cx="4572000" cy="4572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b="1"/>
              <a:t>Денежные средства</a:t>
            </a:r>
          </a:p>
        </p:txBody>
      </p:sp>
      <p:sp>
        <p:nvSpPr>
          <p:cNvPr id="29701" name="Rectangle 8"/>
          <p:cNvSpPr>
            <a:spLocks noChangeArrowheads="1"/>
          </p:cNvSpPr>
          <p:nvPr/>
        </p:nvSpPr>
        <p:spPr bwMode="auto">
          <a:xfrm>
            <a:off x="7112000" y="1905000"/>
            <a:ext cx="4572000" cy="1143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a:t>Дебиторская</a:t>
            </a:r>
          </a:p>
          <a:p>
            <a:pPr algn="ctr"/>
            <a:r>
              <a:rPr lang="ru-RU" b="1"/>
              <a:t>задолженность</a:t>
            </a:r>
          </a:p>
        </p:txBody>
      </p:sp>
      <p:sp>
        <p:nvSpPr>
          <p:cNvPr id="29702" name="Rectangle 9"/>
          <p:cNvSpPr>
            <a:spLocks noChangeArrowheads="1"/>
          </p:cNvSpPr>
          <p:nvPr/>
        </p:nvSpPr>
        <p:spPr bwMode="auto">
          <a:xfrm>
            <a:off x="7112000" y="3048000"/>
            <a:ext cx="4572000" cy="1295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800" b="1"/>
              <a:t>Запасы</a:t>
            </a:r>
          </a:p>
        </p:txBody>
      </p:sp>
      <p:sp>
        <p:nvSpPr>
          <p:cNvPr id="29703" name="AutoShape 11"/>
          <p:cNvSpPr>
            <a:spLocks/>
          </p:cNvSpPr>
          <p:nvPr/>
        </p:nvSpPr>
        <p:spPr bwMode="auto">
          <a:xfrm>
            <a:off x="6197600" y="1447800"/>
            <a:ext cx="914400" cy="2895600"/>
          </a:xfrm>
          <a:prstGeom prst="leftBrace">
            <a:avLst>
              <a:gd name="adj1" fmla="val 35185"/>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04" name="Rectangle 12"/>
          <p:cNvSpPr>
            <a:spLocks noChangeArrowheads="1"/>
          </p:cNvSpPr>
          <p:nvPr/>
        </p:nvSpPr>
        <p:spPr bwMode="auto">
          <a:xfrm flipV="1">
            <a:off x="5283200" y="1981200"/>
            <a:ext cx="914400" cy="1905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ru-RU" sz="1800" b="1"/>
              <a:t>Текущие активы</a:t>
            </a:r>
          </a:p>
        </p:txBody>
      </p:sp>
      <p:sp>
        <p:nvSpPr>
          <p:cNvPr id="29705" name="Text Box 14"/>
          <p:cNvSpPr txBox="1">
            <a:spLocks noChangeArrowheads="1"/>
          </p:cNvSpPr>
          <p:nvPr/>
        </p:nvSpPr>
        <p:spPr bwMode="auto">
          <a:xfrm>
            <a:off x="3048000" y="53975"/>
            <a:ext cx="52862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sz="3200" b="1">
                <a:solidFill>
                  <a:srgbClr val="000000"/>
                </a:solidFill>
              </a:rPr>
              <a:t>Анализ структуры активов</a:t>
            </a:r>
          </a:p>
        </p:txBody>
      </p:sp>
      <p:sp>
        <p:nvSpPr>
          <p:cNvPr id="29706" name="Rectangle 15"/>
          <p:cNvSpPr>
            <a:spLocks noChangeArrowheads="1"/>
          </p:cNvSpPr>
          <p:nvPr/>
        </p:nvSpPr>
        <p:spPr bwMode="auto">
          <a:xfrm>
            <a:off x="203200" y="4572000"/>
            <a:ext cx="203200" cy="2286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07" name="Rectangle 16"/>
          <p:cNvSpPr>
            <a:spLocks noChangeArrowheads="1"/>
          </p:cNvSpPr>
          <p:nvPr/>
        </p:nvSpPr>
        <p:spPr bwMode="auto">
          <a:xfrm>
            <a:off x="203200" y="3048000"/>
            <a:ext cx="203200" cy="228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08" name="Rectangle 17"/>
          <p:cNvSpPr>
            <a:spLocks noChangeArrowheads="1"/>
          </p:cNvSpPr>
          <p:nvPr/>
        </p:nvSpPr>
        <p:spPr bwMode="auto">
          <a:xfrm>
            <a:off x="203200" y="1676400"/>
            <a:ext cx="203200" cy="228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09" name="Rectangle 18"/>
          <p:cNvSpPr>
            <a:spLocks noChangeArrowheads="1"/>
          </p:cNvSpPr>
          <p:nvPr/>
        </p:nvSpPr>
        <p:spPr bwMode="auto">
          <a:xfrm>
            <a:off x="203200" y="1295400"/>
            <a:ext cx="203200" cy="2286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9710" name="Text Box 19"/>
          <p:cNvSpPr txBox="1">
            <a:spLocks noChangeArrowheads="1"/>
          </p:cNvSpPr>
          <p:nvPr/>
        </p:nvSpPr>
        <p:spPr bwMode="auto">
          <a:xfrm>
            <a:off x="7315200" y="4495800"/>
            <a:ext cx="426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kumimoji="0" lang="ru-RU" sz="2800" b="1"/>
              <a:t>Внеоборотных (постоянных) активов</a:t>
            </a:r>
          </a:p>
        </p:txBody>
      </p:sp>
      <p:sp>
        <p:nvSpPr>
          <p:cNvPr id="1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32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304800" y="762000"/>
            <a:ext cx="11684000" cy="5867400"/>
          </a:xfrm>
        </p:spPr>
        <p:txBody>
          <a:bodyPr/>
          <a:lstStyle/>
          <a:p>
            <a:pPr marL="609600" indent="-609600" eaLnBrk="1" hangingPunct="1">
              <a:buFontTx/>
              <a:buNone/>
            </a:pPr>
            <a:r>
              <a:rPr lang="ru-RU" sz="2200" b="1" i="1" u="sng" smtClean="0">
                <a:latin typeface="Times New Roman" pitchFamily="18" charset="0"/>
              </a:rPr>
              <a:t>В структуре пассивов</a:t>
            </a:r>
          </a:p>
          <a:p>
            <a:pPr marL="609600" indent="-609600" eaLnBrk="1" hangingPunct="1">
              <a:buFontTx/>
              <a:buNone/>
            </a:pPr>
            <a:r>
              <a:rPr lang="ru-RU" sz="2200" b="1" i="1" u="sng" smtClean="0">
                <a:latin typeface="Times New Roman" pitchFamily="18" charset="0"/>
              </a:rPr>
              <a:t> рассчитывают:</a:t>
            </a:r>
          </a:p>
          <a:p>
            <a:pPr marL="609600" indent="-609600" eaLnBrk="1" hangingPunct="1">
              <a:buFontTx/>
              <a:buNone/>
            </a:pPr>
            <a:r>
              <a:rPr lang="ru-RU" sz="2200" b="1" smtClean="0">
                <a:latin typeface="Times New Roman" pitchFamily="18" charset="0"/>
              </a:rPr>
              <a:t> Краткосрочные </a:t>
            </a:r>
          </a:p>
          <a:p>
            <a:pPr marL="609600" indent="-609600" eaLnBrk="1" hangingPunct="1">
              <a:buFontTx/>
              <a:buNone/>
            </a:pPr>
            <a:r>
              <a:rPr lang="ru-RU" sz="2200" b="1" smtClean="0">
                <a:latin typeface="Times New Roman" pitchFamily="18" charset="0"/>
              </a:rPr>
              <a:t>обязательства</a:t>
            </a:r>
          </a:p>
          <a:p>
            <a:pPr marL="609600" indent="-609600" eaLnBrk="1" hangingPunct="1"/>
            <a:r>
              <a:rPr lang="ru-RU" sz="2200" smtClean="0">
                <a:latin typeface="Times New Roman" pitchFamily="18" charset="0"/>
              </a:rPr>
              <a:t>краткосрочные </a:t>
            </a:r>
          </a:p>
          <a:p>
            <a:pPr marL="609600" indent="-609600" eaLnBrk="1" hangingPunct="1">
              <a:buFontTx/>
              <a:buNone/>
            </a:pPr>
            <a:r>
              <a:rPr lang="ru-RU" sz="2200" smtClean="0">
                <a:latin typeface="Times New Roman" pitchFamily="18" charset="0"/>
              </a:rPr>
              <a:t>кредиты</a:t>
            </a:r>
          </a:p>
          <a:p>
            <a:pPr marL="609600" indent="-609600" eaLnBrk="1" hangingPunct="1"/>
            <a:r>
              <a:rPr lang="ru-RU" sz="2200" smtClean="0">
                <a:latin typeface="Times New Roman" pitchFamily="18" charset="0"/>
              </a:rPr>
              <a:t>кредиторскую </a:t>
            </a:r>
          </a:p>
          <a:p>
            <a:pPr marL="609600" indent="-609600" eaLnBrk="1" hangingPunct="1">
              <a:buFontTx/>
              <a:buNone/>
            </a:pPr>
            <a:r>
              <a:rPr lang="ru-RU" sz="2200" smtClean="0">
                <a:latin typeface="Times New Roman" pitchFamily="18" charset="0"/>
              </a:rPr>
              <a:t>задолженность</a:t>
            </a:r>
          </a:p>
          <a:p>
            <a:pPr marL="609600" indent="-609600" eaLnBrk="1" hangingPunct="1">
              <a:buFontTx/>
              <a:buNone/>
            </a:pPr>
            <a:r>
              <a:rPr lang="ru-RU" sz="2200" b="1" smtClean="0">
                <a:latin typeface="Times New Roman" pitchFamily="18" charset="0"/>
              </a:rPr>
              <a:t> Долгосрочные кредиты</a:t>
            </a:r>
          </a:p>
          <a:p>
            <a:pPr marL="609600" indent="-609600" eaLnBrk="1" hangingPunct="1">
              <a:buFontTx/>
              <a:buNone/>
            </a:pPr>
            <a:r>
              <a:rPr lang="ru-RU" sz="2200" b="1" smtClean="0">
                <a:latin typeface="Times New Roman" pitchFamily="18" charset="0"/>
              </a:rPr>
              <a:t> Собственный капитал</a:t>
            </a:r>
          </a:p>
          <a:p>
            <a:pPr marL="609600" indent="-609600" eaLnBrk="1" hangingPunct="1"/>
            <a:r>
              <a:rPr lang="ru-RU" sz="2200" smtClean="0">
                <a:latin typeface="Times New Roman" pitchFamily="18" charset="0"/>
              </a:rPr>
              <a:t>уставный капитал</a:t>
            </a:r>
          </a:p>
          <a:p>
            <a:pPr marL="609600" indent="-609600" eaLnBrk="1" hangingPunct="1"/>
            <a:r>
              <a:rPr lang="ru-RU" sz="2200" smtClean="0">
                <a:latin typeface="Times New Roman" pitchFamily="18" charset="0"/>
              </a:rPr>
              <a:t>добавочный капитал</a:t>
            </a:r>
          </a:p>
          <a:p>
            <a:pPr marL="609600" indent="-609600" eaLnBrk="1" hangingPunct="1"/>
            <a:r>
              <a:rPr lang="ru-RU" sz="2200" smtClean="0">
                <a:latin typeface="Times New Roman" pitchFamily="18" charset="0"/>
              </a:rPr>
              <a:t>реинвестированную прибыль </a:t>
            </a:r>
          </a:p>
          <a:p>
            <a:pPr marL="609600" indent="-609600" eaLnBrk="1" hangingPunct="1">
              <a:buFontTx/>
              <a:buNone/>
            </a:pPr>
            <a:endParaRPr lang="ru-RU" sz="2200" smtClean="0">
              <a:latin typeface="Times New Roman" pitchFamily="18" charset="0"/>
            </a:endParaRPr>
          </a:p>
        </p:txBody>
      </p:sp>
      <p:sp>
        <p:nvSpPr>
          <p:cNvPr id="30723" name="Rectangle 4"/>
          <p:cNvSpPr>
            <a:spLocks noChangeArrowheads="1"/>
          </p:cNvSpPr>
          <p:nvPr/>
        </p:nvSpPr>
        <p:spPr bwMode="auto">
          <a:xfrm>
            <a:off x="7010400" y="990600"/>
            <a:ext cx="4470400" cy="5181600"/>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pPr algn="ctr"/>
            <a:endParaRPr lang="ru-RU"/>
          </a:p>
        </p:txBody>
      </p:sp>
      <p:sp>
        <p:nvSpPr>
          <p:cNvPr id="30724" name="Rectangle 5"/>
          <p:cNvSpPr>
            <a:spLocks noChangeArrowheads="1"/>
          </p:cNvSpPr>
          <p:nvPr/>
        </p:nvSpPr>
        <p:spPr bwMode="auto">
          <a:xfrm>
            <a:off x="7010400" y="990600"/>
            <a:ext cx="4470400" cy="685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b="1"/>
              <a:t>Краткосрочные </a:t>
            </a:r>
          </a:p>
          <a:p>
            <a:pPr algn="ctr"/>
            <a:r>
              <a:rPr lang="ru-RU" sz="2000" b="1"/>
              <a:t>кредиты</a:t>
            </a:r>
          </a:p>
        </p:txBody>
      </p:sp>
      <p:sp>
        <p:nvSpPr>
          <p:cNvPr id="30725" name="Rectangle 6"/>
          <p:cNvSpPr>
            <a:spLocks noChangeArrowheads="1"/>
          </p:cNvSpPr>
          <p:nvPr/>
        </p:nvSpPr>
        <p:spPr bwMode="auto">
          <a:xfrm>
            <a:off x="7010400" y="1676400"/>
            <a:ext cx="4470400" cy="1447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b="1"/>
              <a:t>Кредиторская</a:t>
            </a:r>
          </a:p>
          <a:p>
            <a:pPr algn="ctr"/>
            <a:r>
              <a:rPr lang="ru-RU" b="1"/>
              <a:t>задолженность</a:t>
            </a:r>
            <a:r>
              <a:rPr lang="ru-RU" sz="1800" b="1"/>
              <a:t> </a:t>
            </a:r>
          </a:p>
        </p:txBody>
      </p:sp>
      <p:sp>
        <p:nvSpPr>
          <p:cNvPr id="30726" name="Rectangle 7"/>
          <p:cNvSpPr>
            <a:spLocks noChangeArrowheads="1"/>
          </p:cNvSpPr>
          <p:nvPr/>
        </p:nvSpPr>
        <p:spPr bwMode="auto">
          <a:xfrm>
            <a:off x="7010400" y="3124200"/>
            <a:ext cx="4470400" cy="762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b="1"/>
              <a:t>Долгосрочные </a:t>
            </a:r>
          </a:p>
          <a:p>
            <a:pPr algn="ctr"/>
            <a:r>
              <a:rPr lang="ru-RU" sz="2000" b="1"/>
              <a:t>кредиты</a:t>
            </a:r>
          </a:p>
        </p:txBody>
      </p:sp>
      <p:sp>
        <p:nvSpPr>
          <p:cNvPr id="30727" name="Text Box 12"/>
          <p:cNvSpPr txBox="1">
            <a:spLocks noChangeArrowheads="1"/>
          </p:cNvSpPr>
          <p:nvPr/>
        </p:nvSpPr>
        <p:spPr bwMode="auto">
          <a:xfrm>
            <a:off x="7961564" y="4495800"/>
            <a:ext cx="27606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3200" b="1" u="sng"/>
              <a:t>Собственные </a:t>
            </a:r>
          </a:p>
          <a:p>
            <a:pPr algn="ctr" eaLnBrk="1" hangingPunct="1"/>
            <a:r>
              <a:rPr lang="ru-RU" sz="3200" b="1" u="sng"/>
              <a:t>средства</a:t>
            </a:r>
          </a:p>
        </p:txBody>
      </p:sp>
      <p:sp>
        <p:nvSpPr>
          <p:cNvPr id="30728" name="AutoShape 13"/>
          <p:cNvSpPr>
            <a:spLocks/>
          </p:cNvSpPr>
          <p:nvPr/>
        </p:nvSpPr>
        <p:spPr bwMode="auto">
          <a:xfrm>
            <a:off x="6502400" y="990600"/>
            <a:ext cx="508000" cy="2133600"/>
          </a:xfrm>
          <a:prstGeom prst="leftBrace">
            <a:avLst>
              <a:gd name="adj1" fmla="val 4666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29" name="AutoShape 14"/>
          <p:cNvSpPr>
            <a:spLocks/>
          </p:cNvSpPr>
          <p:nvPr/>
        </p:nvSpPr>
        <p:spPr bwMode="auto">
          <a:xfrm>
            <a:off x="11480800" y="990600"/>
            <a:ext cx="508000" cy="2895600"/>
          </a:xfrm>
          <a:prstGeom prst="rightBrace">
            <a:avLst>
              <a:gd name="adj1" fmla="val 63333"/>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0" name="Rectangle 15"/>
          <p:cNvSpPr>
            <a:spLocks noChangeArrowheads="1"/>
          </p:cNvSpPr>
          <p:nvPr/>
        </p:nvSpPr>
        <p:spPr bwMode="auto">
          <a:xfrm flipH="1" flipV="1">
            <a:off x="5689600" y="1447800"/>
            <a:ext cx="812800" cy="17526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ru-RU" sz="2000" b="1"/>
              <a:t>Текущие</a:t>
            </a:r>
          </a:p>
          <a:p>
            <a:pPr algn="ctr"/>
            <a:r>
              <a:rPr lang="ru-RU" sz="2000" b="1"/>
              <a:t>обязательства</a:t>
            </a:r>
          </a:p>
        </p:txBody>
      </p:sp>
      <p:sp>
        <p:nvSpPr>
          <p:cNvPr id="30731" name="Text Box 16"/>
          <p:cNvSpPr txBox="1">
            <a:spLocks noChangeArrowheads="1"/>
          </p:cNvSpPr>
          <p:nvPr/>
        </p:nvSpPr>
        <p:spPr bwMode="auto">
          <a:xfrm>
            <a:off x="2844801" y="53975"/>
            <a:ext cx="54497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sz="3200" b="1">
                <a:solidFill>
                  <a:srgbClr val="000000"/>
                </a:solidFill>
              </a:rPr>
              <a:t>Анализ структуры пассивов</a:t>
            </a:r>
          </a:p>
        </p:txBody>
      </p:sp>
      <p:sp>
        <p:nvSpPr>
          <p:cNvPr id="30732" name="Rectangle 17"/>
          <p:cNvSpPr>
            <a:spLocks noChangeArrowheads="1"/>
          </p:cNvSpPr>
          <p:nvPr/>
        </p:nvSpPr>
        <p:spPr bwMode="auto">
          <a:xfrm>
            <a:off x="812800" y="2438400"/>
            <a:ext cx="203200" cy="228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3" name="Rectangle 18"/>
          <p:cNvSpPr>
            <a:spLocks noChangeArrowheads="1"/>
          </p:cNvSpPr>
          <p:nvPr/>
        </p:nvSpPr>
        <p:spPr bwMode="auto">
          <a:xfrm>
            <a:off x="203200" y="4038600"/>
            <a:ext cx="203200" cy="2286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4" name="Rectangle 19"/>
          <p:cNvSpPr>
            <a:spLocks noChangeArrowheads="1"/>
          </p:cNvSpPr>
          <p:nvPr/>
        </p:nvSpPr>
        <p:spPr bwMode="auto">
          <a:xfrm>
            <a:off x="203200" y="4419600"/>
            <a:ext cx="203200" cy="228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35" name="Rectangle 22"/>
          <p:cNvSpPr>
            <a:spLocks noChangeArrowheads="1"/>
          </p:cNvSpPr>
          <p:nvPr/>
        </p:nvSpPr>
        <p:spPr bwMode="auto">
          <a:xfrm>
            <a:off x="812800" y="3276600"/>
            <a:ext cx="2032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6"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7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188640"/>
            <a:ext cx="11329259" cy="655272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Классификация активов:</a:t>
            </a:r>
          </a:p>
          <a:p>
            <a:pPr algn="l"/>
            <a:r>
              <a:rPr lang="ru-RU" dirty="0"/>
              <a:t>1. </a:t>
            </a:r>
            <a:r>
              <a:rPr lang="ru-RU" dirty="0" smtClean="0"/>
              <a:t>По форме </a:t>
            </a:r>
            <a:r>
              <a:rPr lang="ru-RU" dirty="0"/>
              <a:t>функционирования </a:t>
            </a:r>
            <a:r>
              <a:rPr lang="ru-RU" dirty="0" smtClean="0"/>
              <a:t>активов:</a:t>
            </a:r>
            <a:endParaRPr lang="ru-RU" b="1" dirty="0" smtClean="0"/>
          </a:p>
          <a:p>
            <a:pPr marL="571500" indent="-571500" algn="l">
              <a:buFont typeface="Arial" pitchFamily="34" charset="0"/>
              <a:buChar char="•"/>
            </a:pPr>
            <a:r>
              <a:rPr lang="ru-RU" b="1" dirty="0" smtClean="0"/>
              <a:t>материальные;</a:t>
            </a:r>
          </a:p>
          <a:p>
            <a:pPr marL="571500" indent="-571500" algn="l">
              <a:buFont typeface="Arial" pitchFamily="34" charset="0"/>
              <a:buChar char="•"/>
            </a:pPr>
            <a:r>
              <a:rPr lang="ru-RU" b="1" dirty="0" smtClean="0"/>
              <a:t>нематериальные;</a:t>
            </a:r>
          </a:p>
          <a:p>
            <a:pPr marL="571500" indent="-571500" algn="l">
              <a:buFont typeface="Arial" pitchFamily="34" charset="0"/>
              <a:buChar char="•"/>
            </a:pPr>
            <a:r>
              <a:rPr lang="ru-RU" b="1" dirty="0" smtClean="0"/>
              <a:t>финансовые </a:t>
            </a:r>
            <a:r>
              <a:rPr lang="ru-RU" b="1" dirty="0"/>
              <a:t>активы. </a:t>
            </a:r>
            <a:endParaRPr lang="ru-RU" b="1" dirty="0" smtClean="0"/>
          </a:p>
          <a:p>
            <a:pPr marL="571500" indent="-571500" algn="l">
              <a:buFont typeface="Arial" pitchFamily="34" charset="0"/>
              <a:buChar char="•"/>
            </a:pPr>
            <a:endParaRPr lang="ru-RU" dirty="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781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92022" y="116632"/>
            <a:ext cx="11760629" cy="6624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400" b="1" dirty="0"/>
              <a:t>а) Материальные активы:</a:t>
            </a:r>
          </a:p>
          <a:p>
            <a:pPr marL="285750" indent="-285750" algn="l">
              <a:buFont typeface="Arial" pitchFamily="34" charset="0"/>
              <a:buChar char="•"/>
            </a:pPr>
            <a:r>
              <a:rPr lang="ru-RU" sz="1400" dirty="0"/>
              <a:t>основные средства;</a:t>
            </a:r>
          </a:p>
          <a:p>
            <a:pPr marL="285750" indent="-285750" algn="l">
              <a:buFont typeface="Arial" pitchFamily="34" charset="0"/>
              <a:buChar char="•"/>
            </a:pPr>
            <a:r>
              <a:rPr lang="ru-RU" sz="1400" dirty="0"/>
              <a:t>незавершенные капитальные вложения;</a:t>
            </a:r>
          </a:p>
          <a:p>
            <a:pPr marL="285750" indent="-285750" algn="l">
              <a:buFont typeface="Arial" pitchFamily="34" charset="0"/>
              <a:buChar char="•"/>
            </a:pPr>
            <a:r>
              <a:rPr lang="ru-RU" sz="1400" dirty="0"/>
              <a:t>оборудование, предназначенное к монтажу;</a:t>
            </a:r>
          </a:p>
          <a:p>
            <a:pPr marL="285750" indent="-285750" algn="l">
              <a:buFont typeface="Arial" pitchFamily="34" charset="0"/>
              <a:buChar char="•"/>
            </a:pPr>
            <a:r>
              <a:rPr lang="ru-RU" sz="1400" dirty="0"/>
              <a:t>производственные запасы сырья и полуфабрикатов;</a:t>
            </a:r>
          </a:p>
          <a:p>
            <a:pPr marL="285750" indent="-285750" algn="l">
              <a:buFont typeface="Arial" pitchFamily="34" charset="0"/>
              <a:buChar char="•"/>
            </a:pPr>
            <a:r>
              <a:rPr lang="ru-RU" sz="1400" dirty="0"/>
              <a:t>запасы малоценных и быстроизнашивающихся предметов;</a:t>
            </a:r>
          </a:p>
          <a:p>
            <a:pPr marL="285750" indent="-285750" algn="l">
              <a:buFont typeface="Arial" pitchFamily="34" charset="0"/>
              <a:buChar char="•"/>
            </a:pPr>
            <a:r>
              <a:rPr lang="ru-RU" sz="1400" dirty="0"/>
              <a:t>объем незавершенного производства;</a:t>
            </a:r>
          </a:p>
          <a:p>
            <a:pPr marL="285750" indent="-285750" algn="l">
              <a:buFont typeface="Arial" pitchFamily="34" charset="0"/>
              <a:buChar char="•"/>
            </a:pPr>
            <a:r>
              <a:rPr lang="ru-RU" sz="1400" dirty="0"/>
              <a:t>запасы готовой продукции, предназначенной к реализации;</a:t>
            </a:r>
          </a:p>
          <a:p>
            <a:pPr marL="285750" indent="-285750" algn="l">
              <a:buFont typeface="Arial" pitchFamily="34" charset="0"/>
              <a:buChar char="•"/>
            </a:pPr>
            <a:r>
              <a:rPr lang="ru-RU" sz="1400" dirty="0"/>
              <a:t>прочие виды материальных активов.</a:t>
            </a:r>
          </a:p>
          <a:p>
            <a:pPr algn="l"/>
            <a:r>
              <a:rPr lang="ru-RU" sz="1400" b="1" dirty="0" smtClean="0"/>
              <a:t>б</a:t>
            </a:r>
            <a:r>
              <a:rPr lang="ru-RU" sz="1400" b="1" dirty="0"/>
              <a:t>) Нематериальные активы:</a:t>
            </a:r>
          </a:p>
          <a:p>
            <a:pPr marL="285750" indent="-285750" algn="l">
              <a:buFont typeface="Arial" pitchFamily="34" charset="0"/>
              <a:buChar char="•"/>
            </a:pPr>
            <a:r>
              <a:rPr lang="ru-RU" sz="1400" dirty="0"/>
              <a:t>приобретенные предприятием права пользования отдельны­ми природными ресурсами;</a:t>
            </a:r>
          </a:p>
          <a:p>
            <a:pPr marL="285750" indent="-285750" algn="l">
              <a:buFont typeface="Arial" pitchFamily="34" charset="0"/>
              <a:buChar char="•"/>
            </a:pPr>
            <a:r>
              <a:rPr lang="ru-RU" sz="1400" dirty="0"/>
              <a:t>патентные права на использование изобретений;</a:t>
            </a:r>
          </a:p>
          <a:p>
            <a:pPr marL="285750" indent="-285750" algn="l">
              <a:buFont typeface="Arial" pitchFamily="34" charset="0"/>
              <a:buChar char="•"/>
            </a:pPr>
            <a:r>
              <a:rPr lang="ru-RU" sz="1400" dirty="0"/>
              <a:t>„ноу-хау" — совокупность технических, технологических, управ­ленческих, коммерческих и других знаний, оформленных в виде тех­нической документации, описания, накопленного производственно­го опыта, являющихся предметом инноваций, но не запатентованных;</a:t>
            </a:r>
          </a:p>
          <a:p>
            <a:pPr marL="285750" indent="-285750" algn="l">
              <a:buFont typeface="Arial" pitchFamily="34" charset="0"/>
              <a:buChar char="•"/>
            </a:pPr>
            <a:r>
              <a:rPr lang="ru-RU" sz="1400" dirty="0"/>
              <a:t>права на промышленные образцы и модели;</a:t>
            </a:r>
          </a:p>
          <a:p>
            <a:pPr marL="285750" indent="-285750" algn="l">
              <a:buFont typeface="Arial" pitchFamily="34" charset="0"/>
              <a:buChar char="•"/>
            </a:pPr>
            <a:r>
              <a:rPr lang="ru-RU" sz="1400" dirty="0"/>
              <a:t>товарный знак — эмблема, рисунок или символ, зарегистри­рованные в установленном порядке, служащий для отличия товаров данного изготовителя от других аналогичных товаров;</a:t>
            </a:r>
          </a:p>
          <a:p>
            <a:pPr marL="285750" indent="-285750" algn="l">
              <a:buFont typeface="Arial" pitchFamily="34" charset="0"/>
              <a:buChar char="•"/>
            </a:pPr>
            <a:r>
              <a:rPr lang="ru-RU" sz="1400" dirty="0"/>
              <a:t>торговая марка — право на исключительное использование фирменного наименования юридического лица;</a:t>
            </a:r>
          </a:p>
          <a:p>
            <a:pPr marL="285750" indent="-285750" algn="l">
              <a:buFont typeface="Arial" pitchFamily="34" charset="0"/>
              <a:buChar char="•"/>
            </a:pPr>
            <a:r>
              <a:rPr lang="ru-RU" sz="1400" dirty="0"/>
              <a:t>права на использование компьютерных программных продуктов;</a:t>
            </a:r>
          </a:p>
          <a:p>
            <a:pPr marL="285750" indent="-285750" algn="l">
              <a:buFont typeface="Arial" pitchFamily="34" charset="0"/>
              <a:buChar char="•"/>
            </a:pPr>
            <a:r>
              <a:rPr lang="ru-RU" sz="1400" dirty="0"/>
              <a:t>„</a:t>
            </a:r>
            <a:r>
              <a:rPr lang="ru-RU" sz="1400" dirty="0" err="1"/>
              <a:t>гудвилл</a:t>
            </a:r>
            <a:r>
              <a:rPr lang="ru-RU" sz="1400" dirty="0"/>
              <a:t>" — разница между рыночной стоимостью предпри­ятия как целостного имущественного комплекса и его балансовой сто­имостью, образованная в связи с возможностью получения более высокого уровня прибыли за счет использования боле эффективной системы управления, доминирующей позиции на товарном рынке, применения новых </a:t>
            </a:r>
            <a:r>
              <a:rPr lang="ru-RU" sz="1400" dirty="0" err="1"/>
              <a:t>тех­ноологий</a:t>
            </a:r>
            <a:r>
              <a:rPr lang="ru-RU" sz="1400" dirty="0"/>
              <a:t>;</a:t>
            </a:r>
          </a:p>
          <a:p>
            <a:pPr algn="l"/>
            <a:r>
              <a:rPr lang="ru-RU" sz="1400" dirty="0"/>
              <a:t>другие аналогичные виды имущественных ценностей предприятия;</a:t>
            </a:r>
          </a:p>
          <a:p>
            <a:pPr algn="l"/>
            <a:r>
              <a:rPr lang="ru-RU" sz="1400" b="1" dirty="0" smtClean="0"/>
              <a:t>в</a:t>
            </a:r>
            <a:r>
              <a:rPr lang="ru-RU" sz="1400" b="1" dirty="0"/>
              <a:t>) Финансовые активы:</a:t>
            </a:r>
          </a:p>
          <a:p>
            <a:pPr marL="285750" indent="-285750" algn="l">
              <a:buFont typeface="Arial" pitchFamily="34" charset="0"/>
              <a:buChar char="•"/>
            </a:pPr>
            <a:r>
              <a:rPr lang="ru-RU" sz="1400" dirty="0"/>
              <a:t>денежные активы в национальной валюте;            </a:t>
            </a:r>
          </a:p>
          <a:p>
            <a:pPr marL="285750" indent="-285750" algn="l">
              <a:buFont typeface="Arial" pitchFamily="34" charset="0"/>
              <a:buChar char="•"/>
            </a:pPr>
            <a:r>
              <a:rPr lang="ru-RU" sz="1400" dirty="0"/>
              <a:t>денежные активы в иностранной валюте;</a:t>
            </a:r>
          </a:p>
          <a:p>
            <a:pPr marL="285750" indent="-285750" algn="l">
              <a:buFont typeface="Arial" pitchFamily="34" charset="0"/>
              <a:buChar char="•"/>
            </a:pPr>
            <a:r>
              <a:rPr lang="ru-RU" sz="1400" dirty="0"/>
              <a:t>дебиторская задолженность во всех ее формах;</a:t>
            </a:r>
          </a:p>
          <a:p>
            <a:pPr marL="285750" indent="-285750" algn="l">
              <a:buFont typeface="Arial" pitchFamily="34" charset="0"/>
              <a:buChar char="•"/>
            </a:pPr>
            <a:r>
              <a:rPr lang="ru-RU" sz="1400" dirty="0"/>
              <a:t>краткосрочные финансовые вложения;</a:t>
            </a:r>
          </a:p>
          <a:p>
            <a:pPr marL="285750" indent="-285750" algn="l">
              <a:buFont typeface="Arial" pitchFamily="34" charset="0"/>
              <a:buChar char="•"/>
            </a:pPr>
            <a:r>
              <a:rPr lang="ru-RU" sz="1400" dirty="0"/>
              <a:t>долгосрочные финансовые вложения.</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712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0"/>
            <a:ext cx="11905323" cy="6858000"/>
          </a:xfrm>
          <a:prstGeom prst="rect">
            <a:avLst/>
          </a:prstGeom>
        </p:spPr>
        <p:txBody>
          <a:bodyPr vert="horz" lIns="91440" tIns="45720" rIns="91440" bIns="45720" rtlCol="0" anchor="t">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100" b="1" dirty="0"/>
              <a:t>2. </a:t>
            </a:r>
            <a:r>
              <a:rPr lang="ru-RU" sz="5100" b="1" dirty="0" smtClean="0"/>
              <a:t>По характеру </a:t>
            </a:r>
            <a:r>
              <a:rPr lang="ru-RU" sz="5100" b="1" dirty="0"/>
              <a:t>участия в хозяйственном процессе и скорость оборота активов.</a:t>
            </a:r>
          </a:p>
          <a:p>
            <a:pPr algn="l"/>
            <a:endParaRPr lang="ru-RU" dirty="0" smtClean="0"/>
          </a:p>
          <a:p>
            <a:pPr algn="l"/>
            <a:r>
              <a:rPr lang="ru-RU" b="1" dirty="0" smtClean="0"/>
              <a:t>а</a:t>
            </a:r>
            <a:r>
              <a:rPr lang="ru-RU" b="1" dirty="0"/>
              <a:t>) Оборотные (текущие) </a:t>
            </a:r>
            <a:r>
              <a:rPr lang="ru-RU" b="1" dirty="0" smtClean="0"/>
              <a:t>активы</a:t>
            </a:r>
            <a:r>
              <a:rPr lang="ru-RU" dirty="0" smtClean="0"/>
              <a:t>:</a:t>
            </a:r>
            <a:endParaRPr lang="ru-RU" dirty="0"/>
          </a:p>
          <a:p>
            <a:pPr algn="l"/>
            <a:r>
              <a:rPr lang="ru-RU" dirty="0"/>
              <a:t>- производственные запасы сырья и полуфабрикатов;</a:t>
            </a:r>
          </a:p>
          <a:p>
            <a:pPr algn="l"/>
            <a:r>
              <a:rPr lang="ru-RU" dirty="0"/>
              <a:t>- запасы малоценных и быстроизнашивающихся предметов;</a:t>
            </a:r>
          </a:p>
          <a:p>
            <a:pPr algn="l"/>
            <a:r>
              <a:rPr lang="ru-RU" dirty="0"/>
              <a:t>- объем незавершенного производства,</a:t>
            </a:r>
          </a:p>
          <a:p>
            <a:pPr algn="l"/>
            <a:r>
              <a:rPr lang="ru-RU" dirty="0"/>
              <a:t>- запасы готовой продукции, предназначенной к реализации;</a:t>
            </a:r>
          </a:p>
          <a:p>
            <a:pPr algn="l"/>
            <a:r>
              <a:rPr lang="ru-RU" dirty="0"/>
              <a:t>- дебиторскую задолженность;</a:t>
            </a:r>
          </a:p>
          <a:p>
            <a:pPr algn="l"/>
            <a:r>
              <a:rPr lang="ru-RU" dirty="0"/>
              <a:t>- денежные активы в национальной валюте;</a:t>
            </a:r>
          </a:p>
          <a:p>
            <a:pPr algn="l"/>
            <a:r>
              <a:rPr lang="ru-RU" dirty="0"/>
              <a:t>- денежные активы в иностранной валюте;</a:t>
            </a:r>
          </a:p>
          <a:p>
            <a:pPr algn="l"/>
            <a:r>
              <a:rPr lang="ru-RU" dirty="0"/>
              <a:t>- краткосрочные финансовые вложения;</a:t>
            </a:r>
          </a:p>
          <a:p>
            <a:pPr algn="l"/>
            <a:r>
              <a:rPr lang="ru-RU" dirty="0" smtClean="0"/>
              <a:t>- расходы </a:t>
            </a:r>
            <a:r>
              <a:rPr lang="ru-RU" dirty="0"/>
              <a:t>будущих периодов</a:t>
            </a:r>
            <a:r>
              <a:rPr lang="ru-RU" dirty="0" smtClean="0"/>
              <a:t>.</a:t>
            </a:r>
          </a:p>
          <a:p>
            <a:pPr algn="l"/>
            <a:endParaRPr lang="ru-RU" dirty="0"/>
          </a:p>
          <a:p>
            <a:pPr algn="l"/>
            <a:r>
              <a:rPr lang="ru-RU" b="1" dirty="0"/>
              <a:t>б) </a:t>
            </a:r>
            <a:r>
              <a:rPr lang="ru-RU" b="1" dirty="0" err="1"/>
              <a:t>Внеоборотные</a:t>
            </a:r>
            <a:r>
              <a:rPr lang="ru-RU" b="1" dirty="0"/>
              <a:t> </a:t>
            </a:r>
            <a:r>
              <a:rPr lang="ru-RU" b="1" dirty="0" smtClean="0"/>
              <a:t>активы: </a:t>
            </a:r>
          </a:p>
          <a:p>
            <a:pPr algn="l"/>
            <a:r>
              <a:rPr lang="ru-RU" dirty="0" smtClean="0"/>
              <a:t>- </a:t>
            </a:r>
            <a:r>
              <a:rPr lang="ru-RU" dirty="0"/>
              <a:t>основные средства;</a:t>
            </a:r>
          </a:p>
          <a:p>
            <a:pPr algn="l"/>
            <a:r>
              <a:rPr lang="ru-RU" dirty="0"/>
              <a:t>- нематериальные активы;</a:t>
            </a:r>
          </a:p>
          <a:p>
            <a:pPr algn="l"/>
            <a:r>
              <a:rPr lang="ru-RU" dirty="0"/>
              <a:t>- незавершенные капитальные вложения;</a:t>
            </a:r>
          </a:p>
          <a:p>
            <a:pPr algn="l"/>
            <a:r>
              <a:rPr lang="ru-RU" dirty="0"/>
              <a:t>- оборудование, предназначенное к монтажу;</a:t>
            </a:r>
          </a:p>
          <a:p>
            <a:pPr algn="l"/>
            <a:r>
              <a:rPr lang="ru-RU" dirty="0"/>
              <a:t>- долгосрочные финансовые вложения;</a:t>
            </a:r>
          </a:p>
          <a:p>
            <a:pPr algn="l"/>
            <a:r>
              <a:rPr lang="ru-RU" dirty="0"/>
              <a:t>- другие виды внеоборотных активов.</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893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99392"/>
            <a:ext cx="11905323" cy="685800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a:t>3. По характеру обслуживания отдельных видов деятельности:</a:t>
            </a:r>
            <a:endParaRPr lang="ru-RU" sz="3200" dirty="0"/>
          </a:p>
          <a:p>
            <a:pPr algn="l"/>
            <a:r>
              <a:rPr lang="ru-RU" sz="3200" b="1" dirty="0"/>
              <a:t>а) Операционные активы. </a:t>
            </a:r>
            <a:r>
              <a:rPr lang="ru-RU" sz="3200" dirty="0"/>
              <a:t>Они представляют собой совокуп­ность имущественных ценностей, </a:t>
            </a:r>
            <a:r>
              <a:rPr lang="ru-RU" sz="3200" b="1" dirty="0"/>
              <a:t>непосредственно используемых в производственно-коммерческой </a:t>
            </a:r>
            <a:r>
              <a:rPr lang="ru-RU" sz="3200" dirty="0"/>
              <a:t>(операционной) </a:t>
            </a:r>
            <a:r>
              <a:rPr lang="ru-RU" sz="3200" b="1" dirty="0"/>
              <a:t>деятельности</a:t>
            </a:r>
            <a:r>
              <a:rPr lang="ru-RU" sz="3200" dirty="0"/>
              <a:t> пред­приятия с целью получения операционной прибыли:</a:t>
            </a:r>
          </a:p>
          <a:p>
            <a:pPr marL="457200" indent="-457200" algn="l">
              <a:buFont typeface="Arial" pitchFamily="34" charset="0"/>
              <a:buChar char="•"/>
            </a:pPr>
            <a:r>
              <a:rPr lang="ru-RU" sz="3200" dirty="0"/>
              <a:t>производственные основные средства;</a:t>
            </a:r>
          </a:p>
          <a:p>
            <a:pPr marL="457200" indent="-457200" algn="l">
              <a:buFont typeface="Arial" pitchFamily="34" charset="0"/>
              <a:buChar char="•"/>
            </a:pPr>
            <a:r>
              <a:rPr lang="ru-RU" sz="3200" dirty="0"/>
              <a:t>нематериальные активы, обслуживающие операционный про­цесс;</a:t>
            </a:r>
          </a:p>
          <a:p>
            <a:pPr marL="457200" indent="-457200" algn="l">
              <a:buFont typeface="Arial" pitchFamily="34" charset="0"/>
              <a:buChar char="•"/>
            </a:pPr>
            <a:r>
              <a:rPr lang="ru-RU" sz="3200" dirty="0"/>
              <a:t>оборотные операционные активы (вся их совокупность за ми­нусом краткосрочных финансовых вложений).</a:t>
            </a:r>
          </a:p>
          <a:p>
            <a:pPr algn="l"/>
            <a:r>
              <a:rPr lang="ru-RU" sz="3200" b="1" dirty="0"/>
              <a:t>б) Инвестиционные активы. </a:t>
            </a:r>
            <a:r>
              <a:rPr lang="ru-RU" sz="3200" dirty="0"/>
              <a:t>Они характеризуют совокупность имущественных ценностей предприятия, связанных с осуществлени­ем его инвестиционной деятельности:</a:t>
            </a:r>
          </a:p>
          <a:p>
            <a:pPr marL="457200" indent="-457200" algn="l">
              <a:buFont typeface="Arial" pitchFamily="34" charset="0"/>
              <a:buChar char="•"/>
            </a:pPr>
            <a:r>
              <a:rPr lang="ru-RU" sz="3200" dirty="0"/>
              <a:t>незавершенные капитальные вложения;</a:t>
            </a:r>
          </a:p>
          <a:p>
            <a:pPr marL="457200" indent="-457200" algn="l">
              <a:buFont typeface="Arial" pitchFamily="34" charset="0"/>
              <a:buChar char="•"/>
            </a:pPr>
            <a:r>
              <a:rPr lang="ru-RU" sz="3200" dirty="0"/>
              <a:t>оборудование, предназначенное к монтажу;</a:t>
            </a:r>
          </a:p>
          <a:p>
            <a:pPr marL="457200" indent="-457200" algn="l">
              <a:buFont typeface="Arial" pitchFamily="34" charset="0"/>
              <a:buChar char="•"/>
            </a:pPr>
            <a:r>
              <a:rPr lang="ru-RU" sz="3200" dirty="0"/>
              <a:t>долгосрочные финансовые вложения;</a:t>
            </a:r>
          </a:p>
          <a:p>
            <a:pPr marL="457200" indent="-457200" algn="l">
              <a:buFont typeface="Arial" pitchFamily="34" charset="0"/>
              <a:buChar char="•"/>
            </a:pPr>
            <a:r>
              <a:rPr lang="ru-RU" sz="3200" dirty="0"/>
              <a:t>краткосрочные финансовые вложения.</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529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roject Cash Flows"/>
          <p:cNvPicPr/>
          <p:nvPr/>
        </p:nvPicPr>
        <p:blipFill>
          <a:blip r:embed="rId2">
            <a:extLst>
              <a:ext uri="{28A0092B-C50C-407E-A947-70E740481C1C}">
                <a14:useLocalDpi xmlns:a14="http://schemas.microsoft.com/office/drawing/2010/main" val="0"/>
              </a:ext>
            </a:extLst>
          </a:blip>
          <a:srcRect/>
          <a:stretch>
            <a:fillRect/>
          </a:stretch>
        </p:blipFill>
        <p:spPr bwMode="auto">
          <a:xfrm>
            <a:off x="1782629" y="1296576"/>
            <a:ext cx="8740227" cy="3522168"/>
          </a:xfrm>
          <a:prstGeom prst="rect">
            <a:avLst/>
          </a:prstGeom>
          <a:noFill/>
          <a:ln>
            <a:noFill/>
          </a:ln>
        </p:spPr>
      </p:pic>
      <p:sp>
        <p:nvSpPr>
          <p:cNvPr id="8" name="Right Triangle 13"/>
          <p:cNvSpPr/>
          <p:nvPr/>
        </p:nvSpPr>
        <p:spPr>
          <a:xfrm rot="10800000">
            <a:off x="10963968" y="124327"/>
            <a:ext cx="1213219"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Прямоугольник 3"/>
          <p:cNvSpPr/>
          <p:nvPr/>
        </p:nvSpPr>
        <p:spPr>
          <a:xfrm>
            <a:off x="2603562" y="248990"/>
            <a:ext cx="5258171" cy="707886"/>
          </a:xfrm>
          <a:prstGeom prst="rect">
            <a:avLst/>
          </a:prstGeom>
        </p:spPr>
        <p:txBody>
          <a:bodyPr wrap="none">
            <a:spAutoFit/>
          </a:bodyPr>
          <a:lstStyle/>
          <a:p>
            <a:r>
              <a:rPr lang="ru-RU" sz="4000" b="1" dirty="0" smtClean="0"/>
              <a:t>Инвестиции в проекты</a:t>
            </a:r>
            <a:endParaRPr lang="ru-RU" sz="4000" dirty="0"/>
          </a:p>
        </p:txBody>
      </p:sp>
      <p:sp>
        <p:nvSpPr>
          <p:cNvPr id="13" name="Прямоугольник 12"/>
          <p:cNvSpPr/>
          <p:nvPr/>
        </p:nvSpPr>
        <p:spPr>
          <a:xfrm>
            <a:off x="2081048" y="5241904"/>
            <a:ext cx="6803786" cy="707886"/>
          </a:xfrm>
          <a:prstGeom prst="rect">
            <a:avLst/>
          </a:prstGeom>
        </p:spPr>
        <p:txBody>
          <a:bodyPr wrap="none">
            <a:spAutoFit/>
          </a:bodyPr>
          <a:lstStyle/>
          <a:p>
            <a:r>
              <a:rPr lang="ru-RU" sz="4000" b="1" dirty="0" smtClean="0"/>
              <a:t>В какой проект инвестируем?</a:t>
            </a:r>
            <a:endParaRPr lang="ru-RU" sz="4000" dirty="0"/>
          </a:p>
        </p:txBody>
      </p:sp>
    </p:spTree>
    <p:extLst>
      <p:ext uri="{BB962C8B-B14F-4D97-AF65-F5344CB8AC3E}">
        <p14:creationId xmlns:p14="http://schemas.microsoft.com/office/powerpoint/2010/main" val="28994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0"/>
            <a:ext cx="11905323" cy="685800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200" b="1" dirty="0"/>
              <a:t>4. По характеру финансовых источников формирования активов</a:t>
            </a:r>
            <a:r>
              <a:rPr lang="ru-RU" sz="3200" b="1" dirty="0" smtClean="0"/>
              <a:t>:</a:t>
            </a:r>
            <a:endParaRPr lang="ru-RU" sz="3200" dirty="0"/>
          </a:p>
          <a:p>
            <a:pPr algn="l"/>
            <a:r>
              <a:rPr lang="ru-RU" sz="3200" b="1" dirty="0"/>
              <a:t>а) Валовые активы. </a:t>
            </a:r>
            <a:r>
              <a:rPr lang="ru-RU" sz="3200" dirty="0"/>
              <a:t>Они представляют собой всю совокупность имущественных ценностей (активов) предприятия, сформированных </a:t>
            </a:r>
            <a:r>
              <a:rPr lang="ru-RU" sz="3200" u="sng" dirty="0"/>
              <a:t>за счет как собственного, так и заемного капитала</a:t>
            </a:r>
            <a:r>
              <a:rPr lang="ru-RU" sz="3200" dirty="0"/>
              <a:t>.</a:t>
            </a:r>
          </a:p>
          <a:p>
            <a:pPr algn="l"/>
            <a:r>
              <a:rPr lang="ru-RU" sz="3200" b="1" dirty="0" smtClean="0"/>
              <a:t>б) Чистые активы.</a:t>
            </a:r>
            <a:r>
              <a:rPr lang="ru-RU" sz="3200" dirty="0" smtClean="0"/>
              <a:t> </a:t>
            </a:r>
            <a:r>
              <a:rPr lang="ru-RU" sz="3200" dirty="0"/>
              <a:t>Они характеризуют стоимостную совокуп­ность имущественных ценностей (активов) предприятия, сформиро­ванных исключительно </a:t>
            </a:r>
            <a:r>
              <a:rPr lang="ru-RU" sz="3200" u="sng" dirty="0"/>
              <a:t>за счет собственного его капитала.</a:t>
            </a:r>
            <a:r>
              <a:rPr lang="ru-RU" sz="3200" b="1" dirty="0"/>
              <a:t> </a:t>
            </a:r>
            <a:r>
              <a:rPr lang="ru-RU" sz="3200" dirty="0"/>
              <a:t>Стоимость чистых активов предприятия определяется по следующей формуле:</a:t>
            </a:r>
          </a:p>
          <a:p>
            <a:r>
              <a:rPr lang="ru-RU" sz="3200" b="1" dirty="0"/>
              <a:t>ЧА = </a:t>
            </a:r>
            <a:r>
              <a:rPr lang="ru-RU" sz="3200" b="1" dirty="0" smtClean="0"/>
              <a:t>А – ЗК</a:t>
            </a:r>
            <a:endParaRPr lang="ru-RU" sz="3200" dirty="0"/>
          </a:p>
          <a:p>
            <a:pPr algn="l"/>
            <a:r>
              <a:rPr lang="ru-RU" sz="3200" dirty="0" smtClean="0"/>
              <a:t>где:</a:t>
            </a:r>
            <a:r>
              <a:rPr lang="ru-RU" sz="3200" dirty="0"/>
              <a:t>   ЧА </a:t>
            </a:r>
            <a:r>
              <a:rPr lang="ru-RU" sz="3200" dirty="0" smtClean="0"/>
              <a:t>– стоимость </a:t>
            </a:r>
            <a:r>
              <a:rPr lang="ru-RU" sz="3200" dirty="0"/>
              <a:t>чистых активов предприятия;</a:t>
            </a:r>
          </a:p>
          <a:p>
            <a:pPr algn="l"/>
            <a:r>
              <a:rPr lang="ru-RU" sz="3200" dirty="0"/>
              <a:t>А – </a:t>
            </a:r>
            <a:r>
              <a:rPr lang="ru-RU" sz="3200" dirty="0" smtClean="0"/>
              <a:t>общая </a:t>
            </a:r>
            <a:r>
              <a:rPr lang="ru-RU" sz="3200" dirty="0"/>
              <a:t>сумма всех активов предприятия по балансовой стоимости;</a:t>
            </a:r>
          </a:p>
          <a:p>
            <a:pPr algn="l"/>
            <a:r>
              <a:rPr lang="ru-RU" sz="3200" dirty="0"/>
              <a:t>ЗК – </a:t>
            </a:r>
            <a:r>
              <a:rPr lang="ru-RU" sz="3200" dirty="0" smtClean="0"/>
              <a:t>общая </a:t>
            </a:r>
            <a:r>
              <a:rPr lang="ru-RU" sz="3200" dirty="0"/>
              <a:t>сумма используемого заемного капитала предпри­ятия</a:t>
            </a:r>
            <a:r>
              <a:rPr lang="ru-RU" sz="3200" dirty="0" smtClean="0"/>
              <a:t>.</a:t>
            </a:r>
            <a:endParaRPr lang="ru-RU" sz="3200" dirty="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632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260648"/>
            <a:ext cx="11329259" cy="6552728"/>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5. По характеру владения активами.</a:t>
            </a:r>
          </a:p>
          <a:p>
            <a:pPr algn="l"/>
            <a:endParaRPr lang="ru-RU" dirty="0"/>
          </a:p>
          <a:p>
            <a:pPr algn="l"/>
            <a:r>
              <a:rPr lang="ru-RU" b="1" dirty="0"/>
              <a:t>а) Собственные активы. </a:t>
            </a:r>
            <a:r>
              <a:rPr lang="ru-RU" dirty="0"/>
              <a:t>К ним относятся активы предприятия, находящиеся в постоянном его владении и отражаемые в составе его баланса.</a:t>
            </a:r>
          </a:p>
          <a:p>
            <a:pPr algn="l"/>
            <a:r>
              <a:rPr lang="ru-RU" b="1" dirty="0"/>
              <a:t>б) Арендуемые активы. </a:t>
            </a:r>
            <a:r>
              <a:rPr lang="ru-RU" dirty="0"/>
              <a:t>К ним относятся активы предприятия, находящиеся во временном его владении в соответствии с законными договорами аренды (лизинга).</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820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31371" y="260648"/>
            <a:ext cx="11329259" cy="655272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400" b="1" dirty="0"/>
              <a:t>6. По степени ликвидности активов.</a:t>
            </a:r>
          </a:p>
          <a:p>
            <a:pPr algn="l"/>
            <a:r>
              <a:rPr lang="ru-RU" dirty="0"/>
              <a:t>а) Активы в абсолютно ликвидной форме. </a:t>
            </a:r>
          </a:p>
          <a:p>
            <a:pPr algn="l"/>
            <a:r>
              <a:rPr lang="ru-RU" dirty="0"/>
              <a:t>б) Высоколиквидные активы. </a:t>
            </a:r>
          </a:p>
          <a:p>
            <a:pPr algn="l"/>
            <a:r>
              <a:rPr lang="ru-RU" dirty="0"/>
              <a:t>в) </a:t>
            </a:r>
            <a:r>
              <a:rPr lang="ru-RU" dirty="0" err="1"/>
              <a:t>Среднеликвидные</a:t>
            </a:r>
            <a:r>
              <a:rPr lang="ru-RU" dirty="0"/>
              <a:t> активы. </a:t>
            </a:r>
          </a:p>
          <a:p>
            <a:pPr algn="l"/>
            <a:r>
              <a:rPr lang="ru-RU" dirty="0"/>
              <a:t>г) </a:t>
            </a:r>
            <a:r>
              <a:rPr lang="ru-RU" dirty="0" err="1"/>
              <a:t>Слаболиквидные</a:t>
            </a:r>
            <a:r>
              <a:rPr lang="ru-RU" dirty="0"/>
              <a:t> активы.</a:t>
            </a:r>
          </a:p>
          <a:p>
            <a:pPr algn="l"/>
            <a:r>
              <a:rPr lang="ru-RU" dirty="0"/>
              <a:t>д) Неликвидные активы. </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321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99392"/>
            <a:ext cx="11905323" cy="675860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a:t>6. </a:t>
            </a:r>
            <a:r>
              <a:rPr lang="ru-RU" sz="1800" b="1" dirty="0" smtClean="0"/>
              <a:t>По степени </a:t>
            </a:r>
            <a:r>
              <a:rPr lang="ru-RU" sz="1800" b="1" dirty="0"/>
              <a:t>ликвидности активов.</a:t>
            </a:r>
          </a:p>
          <a:p>
            <a:pPr algn="l"/>
            <a:r>
              <a:rPr lang="ru-RU" sz="1400" b="1" dirty="0" smtClean="0"/>
              <a:t>а</a:t>
            </a:r>
            <a:r>
              <a:rPr lang="ru-RU" sz="1400" b="1" dirty="0"/>
              <a:t>) Активы в абсолютно ликвидной форме.</a:t>
            </a:r>
            <a:r>
              <a:rPr lang="ru-RU" sz="1400" dirty="0"/>
              <a:t> К ним относятся активы, </a:t>
            </a:r>
            <a:r>
              <a:rPr lang="ru-RU" sz="1400" u="sng" dirty="0"/>
              <a:t>не требующие реализации </a:t>
            </a:r>
            <a:r>
              <a:rPr lang="ru-RU" sz="1400" dirty="0"/>
              <a:t>и представляющие собой готовые средства платежа. В состав активов этого вида входят</a:t>
            </a:r>
            <a:r>
              <a:rPr lang="ru-RU" sz="1400" dirty="0" smtClean="0"/>
              <a:t>: </a:t>
            </a:r>
          </a:p>
          <a:p>
            <a:pPr algn="l"/>
            <a:r>
              <a:rPr lang="ru-RU" sz="1400" dirty="0" smtClean="0"/>
              <a:t>- денежные активы в национальной валюте;</a:t>
            </a:r>
          </a:p>
          <a:p>
            <a:pPr algn="l"/>
            <a:r>
              <a:rPr lang="ru-RU" sz="1400" dirty="0" smtClean="0"/>
              <a:t>- денежные </a:t>
            </a:r>
            <a:r>
              <a:rPr lang="ru-RU" sz="1400" dirty="0"/>
              <a:t>активы в иностранной валюте.</a:t>
            </a:r>
          </a:p>
          <a:p>
            <a:pPr algn="l"/>
            <a:r>
              <a:rPr lang="ru-RU" sz="1400" b="1" dirty="0"/>
              <a:t>б) Высоколиквидные активы. </a:t>
            </a:r>
            <a:r>
              <a:rPr lang="ru-RU" sz="1400" dirty="0"/>
              <a:t>Они характеризуют группу активов предприятия, которая </a:t>
            </a:r>
            <a:r>
              <a:rPr lang="ru-RU" sz="1400" u="sng" dirty="0"/>
              <a:t>быстро может быть конверсирована в денежную форму </a:t>
            </a:r>
            <a:r>
              <a:rPr lang="ru-RU" sz="1400" dirty="0"/>
              <a:t>(как правило, в срок до </a:t>
            </a:r>
            <a:r>
              <a:rPr lang="ru-RU" sz="1400" dirty="0" smtClean="0"/>
              <a:t>1-го месяца</a:t>
            </a:r>
            <a:r>
              <a:rPr lang="ru-RU" sz="1400" dirty="0"/>
              <a:t>) без ощутимых потерь своей текущей рыночной стоимости с целью своевременного обеспечения платежей по текущим финансовым обязательствам. К высоколиквидным активам относятся:</a:t>
            </a:r>
          </a:p>
          <a:p>
            <a:pPr algn="l"/>
            <a:r>
              <a:rPr lang="ru-RU" sz="1400" dirty="0"/>
              <a:t>- краткосрочные финансовые вложения;</a:t>
            </a:r>
          </a:p>
          <a:p>
            <a:pPr algn="l"/>
            <a:r>
              <a:rPr lang="ru-RU" sz="1400" dirty="0"/>
              <a:t>- краткосрочная дебиторская задолженность.</a:t>
            </a:r>
          </a:p>
          <a:p>
            <a:pPr algn="l"/>
            <a:r>
              <a:rPr lang="ru-RU" sz="1400" b="1" dirty="0"/>
              <a:t>в) </a:t>
            </a:r>
            <a:r>
              <a:rPr lang="ru-RU" sz="1400" b="1" dirty="0" err="1"/>
              <a:t>Среднеликвидные</a:t>
            </a:r>
            <a:r>
              <a:rPr lang="ru-RU" sz="1400" b="1" dirty="0"/>
              <a:t> активы. </a:t>
            </a:r>
            <a:r>
              <a:rPr lang="ru-RU" sz="1400" dirty="0"/>
              <a:t>К этому виду относятся активы, которые </a:t>
            </a:r>
            <a:r>
              <a:rPr lang="ru-RU" sz="1400" u="sng" dirty="0"/>
              <a:t>могут быть конверсированы в денежную форму без ощутимых потерь</a:t>
            </a:r>
            <a:r>
              <a:rPr lang="ru-RU" sz="1400" dirty="0"/>
              <a:t> своей текущей рыночной стоимости в срок от одного до шести месяцев. </a:t>
            </a:r>
            <a:r>
              <a:rPr lang="ru-RU" sz="1400" dirty="0" smtClean="0"/>
              <a:t>Относят</a:t>
            </a:r>
            <a:r>
              <a:rPr lang="ru-RU" sz="1400" dirty="0"/>
              <a:t>:</a:t>
            </a:r>
          </a:p>
          <a:p>
            <a:pPr algn="l"/>
            <a:r>
              <a:rPr lang="ru-RU" sz="1400" dirty="0"/>
              <a:t>- все формы дебиторской задолженности, кроме краткосрочной;</a:t>
            </a:r>
          </a:p>
          <a:p>
            <a:pPr algn="l"/>
            <a:r>
              <a:rPr lang="ru-RU" sz="1400" dirty="0"/>
              <a:t>- запасы готовой продукции, предназначенной к реализации.</a:t>
            </a:r>
          </a:p>
          <a:p>
            <a:pPr algn="l"/>
            <a:r>
              <a:rPr lang="ru-RU" sz="1400" b="1" dirty="0"/>
              <a:t>г) </a:t>
            </a:r>
            <a:r>
              <a:rPr lang="ru-RU" sz="1400" b="1" dirty="0" err="1"/>
              <a:t>Слаболиквидные</a:t>
            </a:r>
            <a:r>
              <a:rPr lang="ru-RU" sz="1400" b="1" dirty="0"/>
              <a:t> активы.</a:t>
            </a:r>
          </a:p>
          <a:p>
            <a:pPr algn="l"/>
            <a:r>
              <a:rPr lang="ru-RU" sz="1400" dirty="0"/>
              <a:t>К ним относятся активы предприятия, которые могут быть консервированы в денежную форму </a:t>
            </a:r>
            <a:r>
              <a:rPr lang="ru-RU" sz="1400" u="sng" dirty="0"/>
              <a:t>без потерь своей текущей рыночной стоимости лишь по истечении значительного периода времени</a:t>
            </a:r>
            <a:r>
              <a:rPr lang="ru-RU" sz="1400" dirty="0"/>
              <a:t> (от полугода и выше). </a:t>
            </a:r>
            <a:r>
              <a:rPr lang="ru-RU" sz="1400" dirty="0" smtClean="0"/>
              <a:t>Относят</a:t>
            </a:r>
            <a:r>
              <a:rPr lang="ru-RU" sz="1400" dirty="0"/>
              <a:t>:</a:t>
            </a:r>
          </a:p>
          <a:p>
            <a:pPr algn="l"/>
            <a:r>
              <a:rPr lang="ru-RU" sz="1400" dirty="0"/>
              <a:t>- запасы сырья и полуфабрикатов;</a:t>
            </a:r>
          </a:p>
          <a:p>
            <a:pPr algn="l"/>
            <a:r>
              <a:rPr lang="ru-RU" sz="1400" dirty="0"/>
              <a:t>- основные средства;</a:t>
            </a:r>
          </a:p>
          <a:p>
            <a:pPr algn="l"/>
            <a:r>
              <a:rPr lang="ru-RU" sz="1400" dirty="0"/>
              <a:t>- незавершенные капитальные вложения;</a:t>
            </a:r>
          </a:p>
          <a:p>
            <a:pPr algn="l"/>
            <a:r>
              <a:rPr lang="ru-RU" sz="1400" dirty="0"/>
              <a:t>- оборудование, предназначенное к монтажу;</a:t>
            </a:r>
          </a:p>
          <a:p>
            <a:pPr algn="l"/>
            <a:r>
              <a:rPr lang="ru-RU" sz="1400" dirty="0"/>
              <a:t>- нематериальные активы;</a:t>
            </a:r>
          </a:p>
          <a:p>
            <a:pPr algn="l"/>
            <a:r>
              <a:rPr lang="ru-RU" sz="1400" dirty="0"/>
              <a:t>- долгосрочные финансовые вложения.</a:t>
            </a:r>
          </a:p>
          <a:p>
            <a:pPr algn="l"/>
            <a:r>
              <a:rPr lang="ru-RU" sz="1400" b="1" dirty="0"/>
              <a:t>д) Неликвидные активы. </a:t>
            </a:r>
            <a:r>
              <a:rPr lang="ru-RU" sz="1400" dirty="0"/>
              <a:t>В эту группу входят такие виды активов предприятия, которые </a:t>
            </a:r>
            <a:r>
              <a:rPr lang="ru-RU" sz="1400" u="sng" dirty="0"/>
              <a:t>самостоятельно реализованы быть не могут</a:t>
            </a:r>
            <a:r>
              <a:rPr lang="ru-RU" sz="1400" dirty="0"/>
              <a:t> (они могут быть проданы лишь в составе целостного имущественного комплекса). К таким активам относятся:</a:t>
            </a:r>
          </a:p>
          <a:p>
            <a:pPr algn="l"/>
            <a:r>
              <a:rPr lang="ru-RU" sz="1400" dirty="0"/>
              <a:t>- безнадежная дебиторская задолженность;</a:t>
            </a:r>
          </a:p>
          <a:p>
            <a:pPr algn="l"/>
            <a:r>
              <a:rPr lang="ru-RU" sz="1400" dirty="0"/>
              <a:t>- расходы будущих периодов;</a:t>
            </a:r>
          </a:p>
          <a:p>
            <a:pPr algn="l"/>
            <a:r>
              <a:rPr lang="ru-RU" sz="1400" dirty="0"/>
              <a:t>- убытки текущие и прошлых лет (отражаемые в составе актива баланса предприятия</a:t>
            </a:r>
            <a:r>
              <a:rPr lang="ru-RU" sz="1400" dirty="0" smtClean="0"/>
              <a:t>).</a:t>
            </a:r>
          </a:p>
          <a:p>
            <a:pPr algn="l"/>
            <a:r>
              <a:rPr lang="ru-RU" sz="1400" dirty="0" smtClean="0"/>
              <a:t>С учетом данной классификации строится процесс финансового управления активами предприятия.</a:t>
            </a:r>
            <a:endParaRPr lang="ru-RU" sz="1400" dirty="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33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39350" y="188640"/>
            <a:ext cx="11713301" cy="6552728"/>
          </a:xfrm>
          <a:prstGeom prst="rect">
            <a:avLst/>
          </a:prstGeom>
        </p:spPr>
        <p:txBody>
          <a:bodyPr vert="horz" lIns="91440" tIns="45720" rIns="91440" bIns="45720" rtlCol="0" anchor="t">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5900" b="1" dirty="0"/>
              <a:t>Финансовые ресурсы</a:t>
            </a:r>
            <a:r>
              <a:rPr lang="ru-RU" sz="5900" dirty="0"/>
              <a:t> хозяйствующего субъекта представляют собой денежные средства, имеющиеся в его распоряжении</a:t>
            </a:r>
            <a:r>
              <a:rPr lang="ru-RU" sz="5900" dirty="0" smtClean="0"/>
              <a:t>.</a:t>
            </a:r>
          </a:p>
          <a:p>
            <a:pPr algn="l"/>
            <a:r>
              <a:rPr lang="ru-RU" sz="5900" b="1" dirty="0" smtClean="0"/>
              <a:t>Капитал</a:t>
            </a:r>
            <a:r>
              <a:rPr lang="ru-RU" sz="5900" dirty="0"/>
              <a:t> - </a:t>
            </a:r>
            <a:r>
              <a:rPr lang="ru-RU" sz="5900" dirty="0" smtClean="0"/>
              <a:t>это </a:t>
            </a:r>
            <a:r>
              <a:rPr lang="ru-RU" sz="5900" dirty="0"/>
              <a:t>стоимость, приносящая прибавочную стоимость. Только вложение капитала в хозяйственную деятельность, его инвестирование создают прибыль. </a:t>
            </a:r>
            <a:endParaRPr lang="ru-RU" sz="5900" dirty="0" smtClean="0"/>
          </a:p>
          <a:p>
            <a:pPr algn="l"/>
            <a:endParaRPr lang="ru-RU" dirty="0"/>
          </a:p>
          <a:p>
            <a:pPr algn="l"/>
            <a:r>
              <a:rPr lang="ru-RU" dirty="0" smtClean="0"/>
              <a:t>Всеобщая </a:t>
            </a:r>
            <a:r>
              <a:rPr lang="ru-RU" dirty="0"/>
              <a:t>формула </a:t>
            </a:r>
            <a:r>
              <a:rPr lang="ru-RU" dirty="0" smtClean="0"/>
              <a:t>капитала:</a:t>
            </a:r>
          </a:p>
          <a:p>
            <a:pPr algn="l"/>
            <a:endParaRPr lang="ru-RU" dirty="0"/>
          </a:p>
          <a:p>
            <a:r>
              <a:rPr lang="ru-RU" sz="10100" b="1" dirty="0"/>
              <a:t>Д </a:t>
            </a:r>
            <a:r>
              <a:rPr lang="ru-RU" sz="10100" b="1" dirty="0" smtClean="0"/>
              <a:t>– Т – Д* </a:t>
            </a:r>
            <a:r>
              <a:rPr lang="ru-RU" sz="10100" b="1" dirty="0"/>
              <a:t>,</a:t>
            </a:r>
            <a:endParaRPr lang="ru-RU" sz="8400" b="1" dirty="0"/>
          </a:p>
          <a:p>
            <a:pPr algn="l"/>
            <a:r>
              <a:rPr lang="ru-RU" dirty="0"/>
              <a:t> </a:t>
            </a:r>
          </a:p>
          <a:p>
            <a:pPr algn="l"/>
            <a:r>
              <a:rPr lang="ru-RU" dirty="0" smtClean="0"/>
              <a:t>где: </a:t>
            </a:r>
          </a:p>
          <a:p>
            <a:pPr algn="l"/>
            <a:r>
              <a:rPr lang="ru-RU" dirty="0" smtClean="0"/>
              <a:t>Д </a:t>
            </a:r>
            <a:r>
              <a:rPr lang="ru-RU" dirty="0"/>
              <a:t>- денежные средства, авансированные инвестором; </a:t>
            </a:r>
            <a:br>
              <a:rPr lang="ru-RU" dirty="0"/>
            </a:br>
            <a:r>
              <a:rPr lang="ru-RU" dirty="0" smtClean="0"/>
              <a:t>Т </a:t>
            </a:r>
            <a:r>
              <a:rPr lang="ru-RU" dirty="0"/>
              <a:t>- товар (купленные средства производства, рабочая сила и другие элементы производства); </a:t>
            </a:r>
            <a:br>
              <a:rPr lang="ru-RU" dirty="0"/>
            </a:br>
            <a:r>
              <a:rPr lang="ru-RU" dirty="0" smtClean="0"/>
              <a:t>Д</a:t>
            </a:r>
            <a:r>
              <a:rPr lang="ru-RU" dirty="0"/>
              <a:t>* - денежные средства, полученные инвестором от продажи продукции и </a:t>
            </a:r>
            <a:r>
              <a:rPr lang="ru-RU" b="1" dirty="0"/>
              <a:t>включающие в себя реализованный прибавочный продукт (прибавочную стоимость</a:t>
            </a:r>
            <a:r>
              <a:rPr lang="ru-RU" dirty="0"/>
              <a:t>);</a:t>
            </a:r>
            <a:br>
              <a:rPr lang="ru-RU" dirty="0"/>
            </a:br>
            <a:r>
              <a:rPr lang="ru-RU" dirty="0"/>
              <a:t>Д* – Д - прибавочный  продукт (доход инвестора); </a:t>
            </a:r>
            <a:br>
              <a:rPr lang="ru-RU" dirty="0"/>
            </a:br>
            <a:r>
              <a:rPr lang="ru-RU" dirty="0"/>
              <a:t>Д* – Т - выручка от продажи продукции;</a:t>
            </a:r>
            <a:br>
              <a:rPr lang="ru-RU" dirty="0"/>
            </a:br>
            <a:r>
              <a:rPr lang="ru-RU" dirty="0"/>
              <a:t>Д</a:t>
            </a:r>
            <a:r>
              <a:rPr lang="ru-RU" baseline="-25000" dirty="0"/>
              <a:t> </a:t>
            </a:r>
            <a:r>
              <a:rPr lang="ru-RU" dirty="0"/>
              <a:t> – Т - затраты инвестора на покупку товара.</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587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6011" y="188640"/>
            <a:ext cx="12095989" cy="6480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Капитал в </a:t>
            </a:r>
            <a:r>
              <a:rPr lang="ru-RU" dirty="0"/>
              <a:t>целом делится на </a:t>
            </a:r>
            <a:r>
              <a:rPr lang="ru-RU" b="1" dirty="0"/>
              <a:t>собственный</a:t>
            </a:r>
            <a:r>
              <a:rPr lang="ru-RU" dirty="0"/>
              <a:t> капитал, состоящий из уставного капитала, добавочного капитала (дополнительного) и не распределительной прибыли, резервный капитал. </a:t>
            </a:r>
            <a:endParaRPr lang="ru-RU" dirty="0" smtClean="0"/>
          </a:p>
          <a:p>
            <a:pPr algn="l"/>
            <a:r>
              <a:rPr lang="ru-RU" b="1" dirty="0" smtClean="0"/>
              <a:t>Заемный</a:t>
            </a:r>
            <a:r>
              <a:rPr lang="ru-RU" dirty="0" smtClean="0"/>
              <a:t> </a:t>
            </a:r>
            <a:r>
              <a:rPr lang="ru-RU" dirty="0"/>
              <a:t>капитал:  краткосрочные обязательства и долгосрочные обязательства.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642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260648"/>
            <a:ext cx="11521280" cy="659735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Доходы и расходы </a:t>
            </a:r>
            <a:r>
              <a:rPr lang="ru-RU" dirty="0"/>
              <a:t>определяют финансовую деятельность предприятия. Различают доходы высвобождающие капитал, то есть доходы от ликвидации кассовых резервов, продажи основного и финансового имущества, продажи производственных результатов, а также доходы приносимые капиталом. Это доходы от предоставления субсидий, от получения долевого и заемного капитала и от продажи основного и финансового имущества. </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439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332656"/>
            <a:ext cx="12097344" cy="633670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Расходы:</a:t>
            </a:r>
          </a:p>
          <a:p>
            <a:pPr marL="742950" indent="-742950" algn="l">
              <a:buFont typeface="+mj-lt"/>
              <a:buAutoNum type="arabicPeriod"/>
            </a:pPr>
            <a:r>
              <a:rPr lang="ru-RU" dirty="0" err="1" smtClean="0"/>
              <a:t>капиталообразующие</a:t>
            </a:r>
            <a:r>
              <a:rPr lang="ru-RU" dirty="0" smtClean="0"/>
              <a:t>, </a:t>
            </a:r>
          </a:p>
          <a:p>
            <a:pPr marL="742950" indent="-742950" algn="l">
              <a:buFont typeface="+mj-lt"/>
              <a:buAutoNum type="arabicPeriod"/>
            </a:pPr>
            <a:r>
              <a:rPr lang="ru-RU" dirty="0" smtClean="0"/>
              <a:t>извлекающие </a:t>
            </a:r>
            <a:r>
              <a:rPr lang="ru-RU" dirty="0"/>
              <a:t>капитал. </a:t>
            </a:r>
          </a:p>
          <a:p>
            <a:pPr algn="l"/>
            <a:r>
              <a:rPr lang="ru-RU" b="1" dirty="0" err="1" smtClean="0"/>
              <a:t>Капиталообразующие</a:t>
            </a:r>
            <a:r>
              <a:rPr lang="ru-RU" dirty="0" smtClean="0"/>
              <a:t> относятся </a:t>
            </a:r>
            <a:r>
              <a:rPr lang="ru-RU" dirty="0"/>
              <a:t>расходы на оплату материалов, услуги, труд и т.д. предоставление капитала другим структурам, резервирования кассы.</a:t>
            </a:r>
          </a:p>
          <a:p>
            <a:pPr algn="l"/>
            <a:r>
              <a:rPr lang="ru-RU" b="1" dirty="0" err="1"/>
              <a:t>Капиталоизвлекающие</a:t>
            </a:r>
            <a:r>
              <a:rPr lang="ru-RU" dirty="0"/>
              <a:t> расходы включают процентные и дивидендные расходы, расходы на налоги и субсидии, расходы по продаже основного и финансового имущества.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752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39349" y="0"/>
            <a:ext cx="11809312" cy="6858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К финансовым инструментам </a:t>
            </a:r>
            <a:r>
              <a:rPr lang="ru-RU" b="1" dirty="0" smtClean="0"/>
              <a:t>относятся:</a:t>
            </a:r>
          </a:p>
          <a:p>
            <a:pPr algn="l"/>
            <a:r>
              <a:rPr lang="ru-RU" dirty="0" smtClean="0"/>
              <a:t>акции</a:t>
            </a:r>
            <a:r>
              <a:rPr lang="ru-RU" dirty="0"/>
              <a:t>, облигации, казначейские обязательства, сберегательные и депозитные сертификаты, векселя, варранты, </a:t>
            </a:r>
            <a:r>
              <a:rPr lang="ru-RU" dirty="0" smtClean="0"/>
              <a:t>опционы, </a:t>
            </a:r>
            <a:r>
              <a:rPr lang="ru-RU" dirty="0"/>
              <a:t>фьючерсы, приватизационные чеки, а также брокерские места и аренда брокерских мест (брокерское место представляет собой право торговли на данной фондовой бирже).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770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116632"/>
            <a:ext cx="11425269" cy="674136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Ценные бумаги обращаются на фондовой бирже, подразделяются на </a:t>
            </a:r>
            <a:r>
              <a:rPr lang="ru-RU" u="sng" dirty="0"/>
              <a:t>основные и производные</a:t>
            </a:r>
            <a:r>
              <a:rPr lang="ru-RU" dirty="0"/>
              <a:t>. </a:t>
            </a:r>
            <a:endParaRPr lang="ru-RU" dirty="0" smtClean="0"/>
          </a:p>
          <a:p>
            <a:pPr algn="l"/>
            <a:r>
              <a:rPr lang="ru-RU" dirty="0" smtClean="0"/>
              <a:t>К </a:t>
            </a:r>
            <a:r>
              <a:rPr lang="ru-RU" b="1" dirty="0"/>
              <a:t>основным</a:t>
            </a:r>
            <a:r>
              <a:rPr lang="ru-RU" dirty="0"/>
              <a:t> относят акции, облигации, казначейские обязательства государства. </a:t>
            </a:r>
            <a:r>
              <a:rPr lang="ru-RU" b="1" dirty="0"/>
              <a:t>Производные</a:t>
            </a:r>
            <a:r>
              <a:rPr lang="ru-RU" dirty="0"/>
              <a:t> ценные бумаги – любые ценные бумаги, удостоверяющие право их владельцу на покупку или продажу перечисленных выше основных ценных </a:t>
            </a:r>
            <a:r>
              <a:rPr lang="ru-RU" dirty="0" smtClean="0"/>
              <a:t>бумаг (опционы </a:t>
            </a:r>
            <a:r>
              <a:rPr lang="ru-RU" dirty="0"/>
              <a:t>и </a:t>
            </a:r>
            <a:r>
              <a:rPr lang="ru-RU" dirty="0" smtClean="0"/>
              <a:t>фьючерсы). </a:t>
            </a:r>
            <a:endParaRPr lang="ru-RU" dirty="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566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roject Cash Flows"/>
          <p:cNvPicPr/>
          <p:nvPr/>
        </p:nvPicPr>
        <p:blipFill>
          <a:blip r:embed="rId2">
            <a:extLst>
              <a:ext uri="{28A0092B-C50C-407E-A947-70E740481C1C}">
                <a14:useLocalDpi xmlns:a14="http://schemas.microsoft.com/office/drawing/2010/main" val="0"/>
              </a:ext>
            </a:extLst>
          </a:blip>
          <a:srcRect/>
          <a:stretch>
            <a:fillRect/>
          </a:stretch>
        </p:blipFill>
        <p:spPr bwMode="auto">
          <a:xfrm>
            <a:off x="360230" y="774061"/>
            <a:ext cx="5760146" cy="1534631"/>
          </a:xfrm>
          <a:prstGeom prst="rect">
            <a:avLst/>
          </a:prstGeom>
          <a:noFill/>
          <a:ln>
            <a:noFill/>
          </a:ln>
        </p:spPr>
      </p:pic>
      <p:pic>
        <p:nvPicPr>
          <p:cNvPr id="3" name="Рисунок 2" descr="Formula NPV"/>
          <p:cNvPicPr/>
          <p:nvPr/>
        </p:nvPicPr>
        <p:blipFill>
          <a:blip r:embed="rId3">
            <a:extLst>
              <a:ext uri="{28A0092B-C50C-407E-A947-70E740481C1C}">
                <a14:useLocalDpi xmlns:a14="http://schemas.microsoft.com/office/drawing/2010/main" val="0"/>
              </a:ext>
            </a:extLst>
          </a:blip>
          <a:srcRect/>
          <a:stretch>
            <a:fillRect/>
          </a:stretch>
        </p:blipFill>
        <p:spPr bwMode="auto">
          <a:xfrm>
            <a:off x="7612323" y="518964"/>
            <a:ext cx="3764264" cy="1152128"/>
          </a:xfrm>
          <a:prstGeom prst="rect">
            <a:avLst/>
          </a:prstGeom>
          <a:noFill/>
          <a:ln>
            <a:noFill/>
          </a:ln>
        </p:spPr>
      </p:pic>
      <p:pic>
        <p:nvPicPr>
          <p:cNvPr id="7" name="Рисунок 6" descr="Different cost of capital"/>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684184"/>
            <a:ext cx="5177306" cy="3021416"/>
          </a:xfrm>
          <a:prstGeom prst="rect">
            <a:avLst/>
          </a:prstGeom>
          <a:noFill/>
          <a:ln>
            <a:noFill/>
          </a:ln>
        </p:spPr>
      </p:pic>
      <p:sp>
        <p:nvSpPr>
          <p:cNvPr id="8" name="Right Triangle 13"/>
          <p:cNvSpPr/>
          <p:nvPr/>
        </p:nvSpPr>
        <p:spPr>
          <a:xfrm rot="10800000">
            <a:off x="10963968" y="124327"/>
            <a:ext cx="1213219"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txBox="1">
            <a:spLocks/>
          </p:cNvSpPr>
          <p:nvPr/>
        </p:nvSpPr>
        <p:spPr>
          <a:xfrm>
            <a:off x="225650" y="3742930"/>
            <a:ext cx="5467315" cy="25893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ru-RU" sz="3600" u="sng" dirty="0" smtClean="0">
                <a:solidFill>
                  <a:srgbClr val="FF0000"/>
                </a:solidFill>
              </a:rPr>
              <a:t>Правила:  </a:t>
            </a:r>
          </a:p>
          <a:p>
            <a:pPr marL="0" indent="0">
              <a:spcBef>
                <a:spcPct val="0"/>
              </a:spcBef>
              <a:buNone/>
            </a:pPr>
            <a:r>
              <a:rPr lang="ru-RU" sz="4000" dirty="0" smtClean="0">
                <a:latin typeface="+mj-lt"/>
                <a:ea typeface="+mj-ea"/>
                <a:cs typeface="+mj-cs"/>
              </a:rPr>
              <a:t>1. Осуществлять инвестиции, если NPV</a:t>
            </a:r>
            <a:r>
              <a:rPr lang="en-US" sz="4000" dirty="0" smtClean="0">
                <a:latin typeface="+mj-lt"/>
                <a:ea typeface="+mj-ea"/>
                <a:cs typeface="+mj-cs"/>
              </a:rPr>
              <a:t> &gt;</a:t>
            </a:r>
            <a:r>
              <a:rPr lang="ru-RU" sz="4000" dirty="0" smtClean="0">
                <a:latin typeface="+mj-lt"/>
                <a:ea typeface="+mj-ea"/>
                <a:cs typeface="+mj-cs"/>
              </a:rPr>
              <a:t> 0.</a:t>
            </a:r>
          </a:p>
          <a:p>
            <a:pPr marL="0" indent="0">
              <a:spcBef>
                <a:spcPct val="0"/>
              </a:spcBef>
              <a:buNone/>
            </a:pPr>
            <a:r>
              <a:rPr lang="ru-RU" sz="4000" dirty="0" smtClean="0">
                <a:latin typeface="+mj-lt"/>
                <a:ea typeface="+mj-ea"/>
                <a:cs typeface="+mj-cs"/>
              </a:rPr>
              <a:t>2. Всегда выбирается проект с </a:t>
            </a:r>
            <a:r>
              <a:rPr lang="en-US" sz="4000" dirty="0" smtClean="0">
                <a:latin typeface="+mj-lt"/>
                <a:ea typeface="+mj-ea"/>
                <a:cs typeface="+mj-cs"/>
              </a:rPr>
              <a:t>max </a:t>
            </a:r>
            <a:r>
              <a:rPr lang="ru-RU" sz="4000" dirty="0" smtClean="0">
                <a:latin typeface="+mj-lt"/>
                <a:ea typeface="+mj-ea"/>
                <a:cs typeface="+mj-cs"/>
              </a:rPr>
              <a:t>NPV</a:t>
            </a:r>
            <a:r>
              <a:rPr lang="ru-RU" sz="4000" dirty="0">
                <a:latin typeface="+mj-lt"/>
                <a:ea typeface="+mj-ea"/>
                <a:cs typeface="+mj-cs"/>
              </a:rPr>
              <a:t>.</a:t>
            </a:r>
            <a:endParaRPr lang="ru-RU" sz="4000" dirty="0" smtClean="0">
              <a:latin typeface="+mj-lt"/>
              <a:ea typeface="+mj-ea"/>
              <a:cs typeface="+mj-cs"/>
            </a:endParaRPr>
          </a:p>
        </p:txBody>
      </p:sp>
      <p:sp>
        <p:nvSpPr>
          <p:cNvPr id="4" name="Прямоугольник 3"/>
          <p:cNvSpPr/>
          <p:nvPr/>
        </p:nvSpPr>
        <p:spPr>
          <a:xfrm>
            <a:off x="2603562" y="-84832"/>
            <a:ext cx="6178807" cy="707886"/>
          </a:xfrm>
          <a:prstGeom prst="rect">
            <a:avLst/>
          </a:prstGeom>
        </p:spPr>
        <p:txBody>
          <a:bodyPr wrap="none">
            <a:spAutoFit/>
          </a:bodyPr>
          <a:lstStyle/>
          <a:p>
            <a:r>
              <a:rPr lang="ru-RU" sz="4000" b="1" dirty="0"/>
              <a:t>Чистая текущая стоимость </a:t>
            </a:r>
            <a:endParaRPr lang="ru-RU" sz="4000" dirty="0"/>
          </a:p>
        </p:txBody>
      </p:sp>
      <p:pic>
        <p:nvPicPr>
          <p:cNvPr id="10" name="Рисунок 9" descr="NPV formula CF"/>
          <p:cNvPicPr/>
          <p:nvPr/>
        </p:nvPicPr>
        <p:blipFill>
          <a:blip r:embed="rId5">
            <a:extLst>
              <a:ext uri="{28A0092B-C50C-407E-A947-70E740481C1C}">
                <a14:useLocalDpi xmlns:a14="http://schemas.microsoft.com/office/drawing/2010/main" val="0"/>
              </a:ext>
            </a:extLst>
          </a:blip>
          <a:srcRect/>
          <a:stretch>
            <a:fillRect/>
          </a:stretch>
        </p:blipFill>
        <p:spPr bwMode="auto">
          <a:xfrm>
            <a:off x="4453116" y="2308692"/>
            <a:ext cx="7491234" cy="1278750"/>
          </a:xfrm>
          <a:prstGeom prst="rect">
            <a:avLst/>
          </a:prstGeom>
          <a:noFill/>
          <a:ln>
            <a:noFill/>
          </a:ln>
        </p:spPr>
      </p:pic>
    </p:spTree>
    <p:extLst>
      <p:ext uri="{BB962C8B-B14F-4D97-AF65-F5344CB8AC3E}">
        <p14:creationId xmlns:p14="http://schemas.microsoft.com/office/powerpoint/2010/main" val="233972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116632"/>
            <a:ext cx="11425269" cy="674136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Временная </a:t>
            </a:r>
            <a:r>
              <a:rPr lang="ru-RU" b="1" dirty="0"/>
              <a:t>стоимость денег</a:t>
            </a:r>
            <a:r>
              <a:rPr lang="ru-RU" dirty="0"/>
              <a:t>, стоимость рискованных активов.</a:t>
            </a:r>
          </a:p>
          <a:p>
            <a:pPr algn="l"/>
            <a:r>
              <a:rPr lang="ru-RU" dirty="0"/>
              <a:t>При принятии финансовых и других решений финансовому менеджеру необходимо учитывать факторы времени, то есть оценивать затраты выручку, прибыль экономическую рентабельность от реализации с учетом временных изменений. Это операция называется дисконтированием.</a:t>
            </a:r>
          </a:p>
          <a:p>
            <a:pPr algn="l"/>
            <a:r>
              <a:rPr lang="ru-RU" dirty="0"/>
              <a:t>Дисконтирование основано на том, что любая сумма, которая будет получена в будущем, в настоящее время обладает меньшей субъективной полезностью (ценностью).</a:t>
            </a:r>
          </a:p>
          <a:p>
            <a:pPr algn="l"/>
            <a:r>
              <a:rPr lang="ru-RU" b="1" dirty="0"/>
              <a:t>Дисконтирование</a:t>
            </a:r>
            <a:r>
              <a:rPr lang="ru-RU" dirty="0"/>
              <a:t> </a:t>
            </a:r>
            <a:r>
              <a:rPr lang="ru-RU" u="sng" dirty="0"/>
              <a:t>позволяет определить нынешний (текущий) денежный эквивалент суммы, которая будет получена в будущем</a:t>
            </a:r>
            <a:r>
              <a:rPr lang="ru-RU" dirty="0"/>
              <a:t>. Для этого надо ожидаемую к получению в будущем сумму уменьшить на доход, нарастающий за определенный срок, по правилу сложных процентов.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479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116632"/>
            <a:ext cx="11425269" cy="67413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Современная теория финансов базируется на 2-х основополагающих</a:t>
            </a:r>
          </a:p>
          <a:p>
            <a:pPr algn="l"/>
            <a:r>
              <a:rPr lang="ru-RU" b="1" dirty="0"/>
              <a:t>принципах: </a:t>
            </a:r>
          </a:p>
          <a:p>
            <a:pPr marL="742950" indent="-742950" algn="l">
              <a:buFont typeface="+mj-lt"/>
              <a:buAutoNum type="arabicPeriod"/>
            </a:pPr>
            <a:r>
              <a:rPr lang="ru-RU" dirty="0" smtClean="0"/>
              <a:t>сегодняшний </a:t>
            </a:r>
            <a:r>
              <a:rPr lang="ru-RU" dirty="0"/>
              <a:t>тенге стоит больше, чем </a:t>
            </a:r>
            <a:r>
              <a:rPr lang="ru-RU" dirty="0" smtClean="0"/>
              <a:t>завтрашний.</a:t>
            </a:r>
          </a:p>
          <a:p>
            <a:pPr marL="742950" indent="-742950" algn="l">
              <a:buFont typeface="+mj-lt"/>
              <a:buAutoNum type="arabicPeriod"/>
            </a:pPr>
            <a:r>
              <a:rPr lang="ru-RU" dirty="0"/>
              <a:t>надежный тенге стоит больше, чем </a:t>
            </a:r>
            <a:r>
              <a:rPr lang="ru-RU" dirty="0" smtClean="0"/>
              <a:t>рисковый</a:t>
            </a:r>
            <a:r>
              <a:rPr lang="en-US" dirty="0"/>
              <a:t>.</a:t>
            </a:r>
            <a:endParaRPr lang="ru-RU" dirty="0"/>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93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431371" y="1772816"/>
                <a:ext cx="11617291" cy="5013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100</a:t>
                </a:r>
                <a:r>
                  <a:rPr lang="ru-RU" sz="3600" dirty="0"/>
                  <a:t> 000 * (100%+10%) или</a:t>
                </a:r>
              </a:p>
              <a:p>
                <a:pPr algn="l"/>
                <a:r>
                  <a:rPr lang="ru-RU" sz="3600" dirty="0" smtClean="0"/>
                  <a:t>в </a:t>
                </a:r>
                <a:r>
                  <a:rPr lang="ru-RU" sz="3600" dirty="0"/>
                  <a:t>1 год, что тоже </a:t>
                </a:r>
                <a:endParaRPr lang="ru-RU" sz="3600" dirty="0" smtClean="0"/>
              </a:p>
              <a:p>
                <a:pPr algn="l"/>
                <a:r>
                  <a:rPr lang="ru-RU" sz="3600" dirty="0" smtClean="0"/>
                  <a:t>100</a:t>
                </a:r>
                <a:r>
                  <a:rPr lang="ru-RU" sz="3600" dirty="0"/>
                  <a:t> 000 * (1+0,1) = 110 000 </a:t>
                </a:r>
                <a:r>
                  <a:rPr lang="ru-RU" sz="3600" dirty="0" err="1" smtClean="0"/>
                  <a:t>тг</a:t>
                </a:r>
                <a:r>
                  <a:rPr lang="ru-RU" sz="3600" dirty="0" smtClean="0"/>
                  <a:t>.</a:t>
                </a:r>
                <a:endParaRPr lang="ru-RU" sz="3600" dirty="0"/>
              </a:p>
              <a:p>
                <a:pPr algn="l"/>
                <a:r>
                  <a:rPr lang="ru-RU" sz="3600" dirty="0"/>
                  <a:t>Через 2 </a:t>
                </a:r>
                <a:r>
                  <a:rPr lang="ru-RU" sz="3600" dirty="0" smtClean="0"/>
                  <a:t>года</a:t>
                </a:r>
              </a:p>
              <a:p>
                <a:pPr algn="l"/>
                <a:r>
                  <a:rPr lang="ru-RU" sz="3600" dirty="0" smtClean="0"/>
                  <a:t>100</a:t>
                </a:r>
                <a:r>
                  <a:rPr lang="ru-RU" sz="3600" dirty="0"/>
                  <a:t> 000 * </a:t>
                </a:r>
                <a14:m>
                  <m:oMath xmlns:m="http://schemas.openxmlformats.org/officeDocument/2006/math">
                    <m:sSup>
                      <m:sSupPr>
                        <m:ctrlPr>
                          <a:rPr lang="ru-RU" sz="3600" i="1">
                            <a:latin typeface="Cambria Math" panose="02040503050406030204" pitchFamily="18" charset="0"/>
                          </a:rPr>
                        </m:ctrlPr>
                      </m:sSupPr>
                      <m:e>
                        <m:r>
                          <a:rPr lang="ru-RU" sz="3600">
                            <a:latin typeface="Cambria Math"/>
                          </a:rPr>
                          <m:t>(1+0,1)</m:t>
                        </m:r>
                      </m:e>
                      <m:sup>
                        <m:r>
                          <a:rPr lang="ru-RU" sz="3600" i="1">
                            <a:latin typeface="Cambria Math"/>
                          </a:rPr>
                          <m:t>2</m:t>
                        </m:r>
                      </m:sup>
                    </m:sSup>
                  </m:oMath>
                </a14:m>
                <a:r>
                  <a:rPr lang="ru-RU" sz="3600" dirty="0"/>
                  <a:t> = 121 000 </a:t>
                </a:r>
                <a:r>
                  <a:rPr lang="ru-RU" sz="3600" dirty="0" err="1"/>
                  <a:t>тг</a:t>
                </a:r>
                <a:r>
                  <a:rPr lang="ru-RU" sz="3600" dirty="0" smtClean="0"/>
                  <a:t>.</a:t>
                </a:r>
                <a:endParaRPr lang="ru-RU" sz="3600" dirty="0"/>
              </a:p>
              <a:p>
                <a:pPr algn="l"/>
                <a:r>
                  <a:rPr lang="ru-RU" sz="3600" dirty="0"/>
                  <a:t>Через 3 года </a:t>
                </a:r>
                <a:endParaRPr lang="ru-RU" sz="3600" dirty="0" smtClean="0"/>
              </a:p>
              <a:p>
                <a:pPr algn="l"/>
                <a:r>
                  <a:rPr lang="ru-RU" sz="3600" dirty="0" smtClean="0"/>
                  <a:t>100</a:t>
                </a:r>
                <a:r>
                  <a:rPr lang="ru-RU" sz="3600" dirty="0"/>
                  <a:t> 000 * </a:t>
                </a:r>
                <a14:m>
                  <m:oMath xmlns:m="http://schemas.openxmlformats.org/officeDocument/2006/math">
                    <m:sSup>
                      <m:sSupPr>
                        <m:ctrlPr>
                          <a:rPr lang="ru-RU" sz="3600" i="1">
                            <a:latin typeface="Cambria Math" panose="02040503050406030204" pitchFamily="18" charset="0"/>
                          </a:rPr>
                        </m:ctrlPr>
                      </m:sSupPr>
                      <m:e>
                        <m:r>
                          <a:rPr lang="ru-RU" sz="3600">
                            <a:latin typeface="Cambria Math"/>
                          </a:rPr>
                          <m:t>(1+0,1)</m:t>
                        </m:r>
                      </m:e>
                      <m:sup>
                        <m:r>
                          <a:rPr lang="ru-RU" sz="3600" i="1">
                            <a:latin typeface="Cambria Math"/>
                          </a:rPr>
                          <m:t>3</m:t>
                        </m:r>
                      </m:sup>
                    </m:sSup>
                  </m:oMath>
                </a14:m>
                <a:r>
                  <a:rPr lang="ru-RU" sz="3600" dirty="0"/>
                  <a:t> = 133 100 </a:t>
                </a:r>
                <a:r>
                  <a:rPr lang="ru-RU" sz="3600" dirty="0" err="1"/>
                  <a:t>тг</a:t>
                </a:r>
                <a:r>
                  <a:rPr lang="ru-RU" sz="3600" dirty="0" smtClean="0"/>
                  <a:t>.</a:t>
                </a:r>
                <a:endParaRPr lang="ru-RU" sz="3600" dirty="0"/>
              </a:p>
              <a:p>
                <a:pPr algn="l"/>
                <a:r>
                  <a:rPr lang="ru-RU" sz="3600" dirty="0"/>
                  <a:t>Через 4 года </a:t>
                </a:r>
                <a:endParaRPr lang="ru-RU" sz="3600" dirty="0" smtClean="0"/>
              </a:p>
              <a:p>
                <a:pPr algn="l"/>
                <a:r>
                  <a:rPr lang="ru-RU" sz="3600" dirty="0" smtClean="0"/>
                  <a:t>100</a:t>
                </a:r>
                <a:r>
                  <a:rPr lang="ru-RU" sz="3600" dirty="0"/>
                  <a:t> 000 * </a:t>
                </a:r>
                <a14:m>
                  <m:oMath xmlns:m="http://schemas.openxmlformats.org/officeDocument/2006/math">
                    <m:sSup>
                      <m:sSupPr>
                        <m:ctrlPr>
                          <a:rPr lang="ru-RU" sz="3600" i="1">
                            <a:latin typeface="Cambria Math" panose="02040503050406030204" pitchFamily="18" charset="0"/>
                          </a:rPr>
                        </m:ctrlPr>
                      </m:sSupPr>
                      <m:e>
                        <m:r>
                          <a:rPr lang="ru-RU" sz="3600">
                            <a:latin typeface="Cambria Math"/>
                          </a:rPr>
                          <m:t>(1+0,1)</m:t>
                        </m:r>
                      </m:e>
                      <m:sup>
                        <m:r>
                          <a:rPr lang="ru-RU" sz="3600" i="1">
                            <a:latin typeface="Cambria Math"/>
                          </a:rPr>
                          <m:t>4</m:t>
                        </m:r>
                      </m:sup>
                    </m:sSup>
                  </m:oMath>
                </a14:m>
                <a:r>
                  <a:rPr lang="ru-RU" sz="3600" dirty="0"/>
                  <a:t> = 146 410 </a:t>
                </a:r>
                <a:r>
                  <a:rPr lang="ru-RU" sz="3600" dirty="0" err="1"/>
                  <a:t>тг</a:t>
                </a:r>
                <a:r>
                  <a:rPr lang="ru-RU" sz="3600" dirty="0" smtClean="0"/>
                  <a:t>.</a:t>
                </a:r>
                <a:endParaRPr lang="ru-RU" sz="3600" dirty="0"/>
              </a:p>
            </p:txBody>
          </p:sp>
        </mc:Choice>
        <mc:Fallback xmlns="">
          <p:sp>
            <p:nvSpPr>
              <p:cNvPr id="2" name="Заголовок 1"/>
              <p:cNvSpPr txBox="1">
                <a:spLocks noRot="1" noChangeAspect="1" noMove="1" noResize="1" noEditPoints="1" noAdjustHandles="1" noChangeArrowheads="1" noChangeShapeType="1" noTextEdit="1"/>
              </p:cNvSpPr>
              <p:nvPr/>
            </p:nvSpPr>
            <p:spPr>
              <a:xfrm>
                <a:off x="323528" y="1772816"/>
                <a:ext cx="8712968" cy="5013176"/>
              </a:xfrm>
              <a:prstGeom prst="rect">
                <a:avLst/>
              </a:prstGeom>
              <a:blipFill rotWithShape="1">
                <a:blip r:embed="rId2"/>
                <a:stretch>
                  <a:fillRect l="-2099" t="-1946" b="-4988"/>
                </a:stretch>
              </a:blipFill>
            </p:spPr>
            <p:txBody>
              <a:bodyPr/>
              <a:lstStyle/>
              <a:p>
                <a:r>
                  <a:rPr lang="ru-RU">
                    <a:noFill/>
                  </a:rPr>
                  <a:t> </a:t>
                </a:r>
              </a:p>
            </p:txBody>
          </p:sp>
        </mc:Fallback>
      </mc:AlternateContent>
      <p:sp>
        <p:nvSpPr>
          <p:cNvPr id="4" name="Заголовок 1"/>
          <p:cNvSpPr txBox="1">
            <a:spLocks/>
          </p:cNvSpPr>
          <p:nvPr/>
        </p:nvSpPr>
        <p:spPr>
          <a:xfrm>
            <a:off x="431371" y="188640"/>
            <a:ext cx="11425269" cy="15841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Если вы сегодня инвестируем 100 000 тенге под 10% годовых, то через год </a:t>
            </a:r>
            <a:r>
              <a:rPr lang="ru-RU" dirty="0" smtClean="0"/>
              <a:t>получите:	</a:t>
            </a:r>
            <a:endParaRPr lang="ru-RU" dirty="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627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431371" y="116632"/>
                <a:ext cx="11425269" cy="674136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smtClean="0"/>
                  <a:t>Этот </a:t>
                </a:r>
                <a:r>
                  <a:rPr lang="ru-RU" dirty="0"/>
                  <a:t>процесс реинвестирования капитала вместе с доходом на него для получения еще большего дохода в следующих периодах называется </a:t>
                </a:r>
                <a:r>
                  <a:rPr lang="ru-RU" b="1" dirty="0"/>
                  <a:t>сложением процентов </a:t>
                </a:r>
                <a:r>
                  <a:rPr lang="ru-RU" dirty="0"/>
                  <a:t>и описывается следующей формулой (формула </a:t>
                </a:r>
                <a:r>
                  <a:rPr lang="ru-RU" b="1" dirty="0" err="1"/>
                  <a:t>компаунинга</a:t>
                </a:r>
                <a:r>
                  <a:rPr lang="ru-RU" dirty="0"/>
                  <a:t>):</a:t>
                </a:r>
              </a:p>
              <a:p>
                <a:pPr algn="l"/>
                <a:r>
                  <a:rPr lang="ru-RU" dirty="0"/>
                  <a:t> </a:t>
                </a:r>
              </a:p>
              <a:p>
                <a:r>
                  <a:rPr lang="ru-RU" dirty="0"/>
                  <a:t>БС = НС * </a:t>
                </a:r>
                <a14:m>
                  <m:oMath xmlns:m="http://schemas.openxmlformats.org/officeDocument/2006/math">
                    <m:sSup>
                      <m:sSupPr>
                        <m:ctrlPr>
                          <a:rPr lang="ru-RU" i="1">
                            <a:latin typeface="Cambria Math" panose="02040503050406030204" pitchFamily="18" charset="0"/>
                          </a:rPr>
                        </m:ctrlPr>
                      </m:sSupPr>
                      <m:e>
                        <m:r>
                          <a:rPr lang="ru-RU" i="1">
                            <a:latin typeface="Cambria Math"/>
                          </a:rPr>
                          <m:t>(1+</m:t>
                        </m:r>
                        <m:r>
                          <a:rPr lang="ru-RU" i="1">
                            <a:latin typeface="Cambria Math"/>
                          </a:rPr>
                          <m:t>𝑟</m:t>
                        </m:r>
                        <m:r>
                          <a:rPr lang="ru-RU" i="1">
                            <a:latin typeface="Cambria Math"/>
                          </a:rPr>
                          <m:t>)</m:t>
                        </m:r>
                      </m:e>
                      <m:sup>
                        <m:r>
                          <a:rPr lang="ru-RU" i="1">
                            <a:latin typeface="Cambria Math"/>
                          </a:rPr>
                          <m:t>𝑛</m:t>
                        </m:r>
                      </m:sup>
                    </m:sSup>
                  </m:oMath>
                </a14:m>
                <a:r>
                  <a:rPr lang="ru-RU" dirty="0"/>
                  <a:t> </a:t>
                </a:r>
              </a:p>
              <a:p>
                <a:pPr algn="l"/>
                <a:endParaRPr lang="ru-RU" dirty="0" smtClean="0"/>
              </a:p>
              <a:p>
                <a:pPr algn="l"/>
                <a:r>
                  <a:rPr lang="ru-RU" dirty="0" smtClean="0"/>
                  <a:t>где</a:t>
                </a:r>
                <a:r>
                  <a:rPr lang="ru-RU" dirty="0"/>
                  <a:t>:</a:t>
                </a:r>
              </a:p>
              <a:p>
                <a:pPr algn="l"/>
                <a:r>
                  <a:rPr lang="ru-RU" dirty="0"/>
                  <a:t>БС – будущая денежная сумма (будущая стоимость);</a:t>
                </a:r>
              </a:p>
              <a:p>
                <a:pPr algn="l"/>
                <a:r>
                  <a:rPr lang="ru-RU" dirty="0"/>
                  <a:t>НС – начальная (нынешняя, текущая) стоимость;</a:t>
                </a:r>
              </a:p>
              <a:p>
                <a:pPr algn="l"/>
                <a:r>
                  <a:rPr lang="en-US" dirty="0"/>
                  <a:t>r</a:t>
                </a:r>
                <a:r>
                  <a:rPr lang="ru-RU" dirty="0"/>
                  <a:t> – ставка процента или норма доходности;</a:t>
                </a:r>
              </a:p>
              <a:p>
                <a:pPr algn="l"/>
                <a:r>
                  <a:rPr lang="en-US" dirty="0"/>
                  <a:t>n</a:t>
                </a:r>
                <a:r>
                  <a:rPr lang="ru-RU" dirty="0"/>
                  <a:t> – число лет, за которые производится суммирование дохода.</a:t>
                </a:r>
              </a:p>
            </p:txBody>
          </p:sp>
        </mc:Choice>
        <mc:Fallback xmlns="">
          <p:sp>
            <p:nvSpPr>
              <p:cNvPr id="2" name="Заголовок 1"/>
              <p:cNvSpPr txBox="1">
                <a:spLocks noRot="1" noChangeAspect="1" noMove="1" noResize="1" noEditPoints="1" noAdjustHandles="1" noChangeArrowheads="1" noChangeShapeType="1" noTextEdit="1"/>
              </p:cNvSpPr>
              <p:nvPr/>
            </p:nvSpPr>
            <p:spPr>
              <a:xfrm>
                <a:off x="323528" y="116632"/>
                <a:ext cx="8568952" cy="6741368"/>
              </a:xfrm>
              <a:prstGeom prst="rect">
                <a:avLst/>
              </a:prstGeom>
              <a:blipFill rotWithShape="1">
                <a:blip r:embed="rId2"/>
                <a:stretch>
                  <a:fillRect l="-1707" r="-1209"/>
                </a:stretch>
              </a:blipFill>
            </p:spPr>
            <p:txBody>
              <a:bodyPr/>
              <a:lstStyle/>
              <a:p>
                <a:r>
                  <a:rPr lang="ru-RU">
                    <a:noFill/>
                  </a:rPr>
                  <a:t> </a:t>
                </a:r>
              </a:p>
            </p:txBody>
          </p:sp>
        </mc:Fallback>
      </mc:AlternateContent>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6541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143339" y="116632"/>
                <a:ext cx="11905323" cy="674136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Зная будущую денежную сумму и ставку процента (в нашем примере 10%), можно определить современную стоимость этой денежной суммы по формуле, вытекающей из предыдущей:</a:t>
                </a:r>
              </a:p>
              <a:p>
                <a:pPr algn="l"/>
                <a:endParaRPr lang="ru-RU" dirty="0" smtClean="0"/>
              </a:p>
              <a:p>
                <a:pPr algn="l"/>
                <a:r>
                  <a:rPr lang="ru-RU" dirty="0" smtClean="0"/>
                  <a:t>Формула </a:t>
                </a:r>
                <a:r>
                  <a:rPr lang="ru-RU" b="1" dirty="0"/>
                  <a:t>дисконта</a:t>
                </a:r>
                <a:r>
                  <a:rPr lang="ru-RU" dirty="0"/>
                  <a:t> НС =</a:t>
                </a:r>
                <a14:m>
                  <m:oMath xmlns:m="http://schemas.openxmlformats.org/officeDocument/2006/math">
                    <m:f>
                      <m:fPr>
                        <m:ctrlPr>
                          <a:rPr lang="ru-RU" i="1">
                            <a:latin typeface="Cambria Math" panose="02040503050406030204" pitchFamily="18" charset="0"/>
                          </a:rPr>
                        </m:ctrlPr>
                      </m:fPr>
                      <m:num>
                        <m:r>
                          <a:rPr lang="ru-RU" i="1">
                            <a:latin typeface="Cambria Math"/>
                          </a:rPr>
                          <m:t>БС</m:t>
                        </m:r>
                      </m:num>
                      <m:den>
                        <m:sSup>
                          <m:sSupPr>
                            <m:ctrlPr>
                              <a:rPr lang="ru-RU" i="1">
                                <a:latin typeface="Cambria Math" panose="02040503050406030204" pitchFamily="18" charset="0"/>
                              </a:rPr>
                            </m:ctrlPr>
                          </m:sSupPr>
                          <m:e>
                            <m:r>
                              <a:rPr lang="ru-RU" i="1">
                                <a:latin typeface="Cambria Math"/>
                              </a:rPr>
                              <m:t>(1+</m:t>
                            </m:r>
                            <m:r>
                              <a:rPr lang="ru-RU" i="1">
                                <a:latin typeface="Cambria Math"/>
                              </a:rPr>
                              <m:t>𝑟</m:t>
                            </m:r>
                            <m:r>
                              <a:rPr lang="ru-RU" i="1">
                                <a:latin typeface="Cambria Math"/>
                              </a:rPr>
                              <m:t>)</m:t>
                            </m:r>
                          </m:e>
                          <m:sup>
                            <m:r>
                              <a:rPr lang="en-US" i="1">
                                <a:latin typeface="Cambria Math"/>
                              </a:rPr>
                              <m:t>𝑛</m:t>
                            </m:r>
                          </m:sup>
                        </m:sSup>
                      </m:den>
                    </m:f>
                  </m:oMath>
                </a14:m>
                <a:r>
                  <a:rPr lang="ru-RU" dirty="0"/>
                  <a:t> = </a:t>
                </a:r>
                <a14:m>
                  <m:oMath xmlns:m="http://schemas.openxmlformats.org/officeDocument/2006/math">
                    <m:f>
                      <m:fPr>
                        <m:ctrlPr>
                          <a:rPr lang="ru-RU" i="1">
                            <a:latin typeface="Cambria Math" panose="02040503050406030204" pitchFamily="18" charset="0"/>
                          </a:rPr>
                        </m:ctrlPr>
                      </m:fPr>
                      <m:num>
                        <m:r>
                          <a:rPr lang="ru-RU" i="1">
                            <a:latin typeface="Cambria Math"/>
                          </a:rPr>
                          <m:t>121 000</m:t>
                        </m:r>
                      </m:num>
                      <m:den>
                        <m:sSup>
                          <m:sSupPr>
                            <m:ctrlPr>
                              <a:rPr lang="ru-RU" i="1">
                                <a:latin typeface="Cambria Math" panose="02040503050406030204" pitchFamily="18" charset="0"/>
                              </a:rPr>
                            </m:ctrlPr>
                          </m:sSupPr>
                          <m:e>
                            <m:r>
                              <a:rPr lang="ru-RU" i="1">
                                <a:latin typeface="Cambria Math"/>
                              </a:rPr>
                              <m:t>(1+0.1)</m:t>
                            </m:r>
                          </m:e>
                          <m:sup>
                            <m:r>
                              <a:rPr lang="ru-RU" i="1">
                                <a:latin typeface="Cambria Math"/>
                              </a:rPr>
                              <m:t>2</m:t>
                            </m:r>
                          </m:sup>
                        </m:sSup>
                      </m:den>
                    </m:f>
                  </m:oMath>
                </a14:m>
                <a:r>
                  <a:rPr lang="ru-RU" dirty="0"/>
                  <a:t> = 100 000 </a:t>
                </a:r>
                <a:r>
                  <a:rPr lang="ru-RU" dirty="0" err="1" smtClean="0"/>
                  <a:t>тг</a:t>
                </a:r>
                <a:r>
                  <a:rPr lang="ru-RU" dirty="0" smtClean="0"/>
                  <a:t>.</a:t>
                </a:r>
              </a:p>
              <a:p>
                <a:pPr algn="l"/>
                <a:endParaRPr lang="ru-RU" dirty="0"/>
              </a:p>
              <a:p>
                <a:pPr algn="l"/>
                <a:r>
                  <a:rPr lang="ru-RU" dirty="0" smtClean="0"/>
                  <a:t>Т.о., </a:t>
                </a:r>
                <a:r>
                  <a:rPr lang="ru-RU" dirty="0"/>
                  <a:t>можно видеть, что современная стоимость денежной суммы тем ниже, чем выше норма доходности и чем </a:t>
                </a:r>
                <a:r>
                  <a:rPr lang="ru-RU" dirty="0" err="1"/>
                  <a:t>отдаленнее</a:t>
                </a:r>
                <a:r>
                  <a:rPr lang="ru-RU" dirty="0"/>
                  <a:t> срок  получения дохода: дисконтирование используется при оценке будущей стоимости инвестиций, определении стоимости ценных бумаг, ренты, в банковской, валютной и страховой практике и так далее.</a:t>
                </a:r>
              </a:p>
            </p:txBody>
          </p:sp>
        </mc:Choice>
        <mc:Fallback xmlns="">
          <p:sp>
            <p:nvSpPr>
              <p:cNvPr id="2" name="Заголовок 1"/>
              <p:cNvSpPr txBox="1">
                <a:spLocks noRot="1" noChangeAspect="1" noMove="1" noResize="1" noEditPoints="1" noAdjustHandles="1" noChangeArrowheads="1" noChangeShapeType="1" noTextEdit="1"/>
              </p:cNvSpPr>
              <p:nvPr/>
            </p:nvSpPr>
            <p:spPr>
              <a:xfrm>
                <a:off x="107504" y="116632"/>
                <a:ext cx="8928992" cy="6741368"/>
              </a:xfrm>
              <a:prstGeom prst="rect">
                <a:avLst/>
              </a:prstGeom>
              <a:blipFill rotWithShape="1">
                <a:blip r:embed="rId2"/>
                <a:stretch>
                  <a:fillRect l="-1708" r="-1571"/>
                </a:stretch>
              </a:blipFill>
            </p:spPr>
            <p:txBody>
              <a:bodyPr/>
              <a:lstStyle/>
              <a:p>
                <a:r>
                  <a:rPr lang="ru-RU">
                    <a:noFill/>
                  </a:rPr>
                  <a:t> </a:t>
                </a:r>
              </a:p>
            </p:txBody>
          </p:sp>
        </mc:Fallback>
      </mc:AlternateContent>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9578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431371" y="116632"/>
                <a:ext cx="11425269" cy="67413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Пример: допустим, через 3 года Вам потребуется денежная сумма в 100 000 тенге. С этой целью Вы хотите купить облигации общим достоинством 100 000 тенге, подлежащие погашению через 3 года, ежегодный доход по которым составляет 9%. Сколько стоит заменить за эти облигации сегодня?</a:t>
                </a:r>
              </a:p>
              <a:p>
                <a:pPr algn="l"/>
                <a:r>
                  <a:rPr lang="ru-RU" dirty="0"/>
                  <a:t>     НС = </a:t>
                </a:r>
                <a14:m>
                  <m:oMath xmlns:m="http://schemas.openxmlformats.org/officeDocument/2006/math">
                    <m:f>
                      <m:fPr>
                        <m:ctrlPr>
                          <a:rPr lang="ru-RU" i="1">
                            <a:latin typeface="Cambria Math" panose="02040503050406030204" pitchFamily="18" charset="0"/>
                          </a:rPr>
                        </m:ctrlPr>
                      </m:fPr>
                      <m:num>
                        <m:r>
                          <a:rPr lang="ru-RU" i="1">
                            <a:latin typeface="Cambria Math"/>
                          </a:rPr>
                          <m:t>100 000</m:t>
                        </m:r>
                      </m:num>
                      <m:den>
                        <m:sSup>
                          <m:sSupPr>
                            <m:ctrlPr>
                              <a:rPr lang="ru-RU" i="1">
                                <a:latin typeface="Cambria Math" panose="02040503050406030204" pitchFamily="18" charset="0"/>
                              </a:rPr>
                            </m:ctrlPr>
                          </m:sSupPr>
                          <m:e>
                            <m:r>
                              <a:rPr lang="ru-RU" i="1">
                                <a:latin typeface="Cambria Math"/>
                              </a:rPr>
                              <m:t>(1+0.09)</m:t>
                            </m:r>
                          </m:e>
                          <m:sup>
                            <m:r>
                              <a:rPr lang="ru-RU" i="1">
                                <a:latin typeface="Cambria Math"/>
                              </a:rPr>
                              <m:t>3</m:t>
                            </m:r>
                          </m:sup>
                        </m:sSup>
                      </m:den>
                    </m:f>
                  </m:oMath>
                </a14:m>
                <a:r>
                  <a:rPr lang="ru-RU" dirty="0"/>
                  <a:t> = 77 218 тенге.</a:t>
                </a:r>
              </a:p>
            </p:txBody>
          </p:sp>
        </mc:Choice>
        <mc:Fallback xmlns="">
          <p:sp>
            <p:nvSpPr>
              <p:cNvPr id="2" name="Заголовок 1"/>
              <p:cNvSpPr txBox="1">
                <a:spLocks noRot="1" noChangeAspect="1" noMove="1" noResize="1" noEditPoints="1" noAdjustHandles="1" noChangeArrowheads="1" noChangeShapeType="1" noTextEdit="1"/>
              </p:cNvSpPr>
              <p:nvPr/>
            </p:nvSpPr>
            <p:spPr>
              <a:xfrm>
                <a:off x="323528" y="116632"/>
                <a:ext cx="8568952" cy="6741368"/>
              </a:xfrm>
              <a:prstGeom prst="rect">
                <a:avLst/>
              </a:prstGeom>
              <a:blipFill rotWithShape="1">
                <a:blip r:embed="rId2"/>
                <a:stretch>
                  <a:fillRect l="-2560" t="-1447" r="-853" b="-362"/>
                </a:stretch>
              </a:blipFill>
            </p:spPr>
            <p:txBody>
              <a:bodyPr/>
              <a:lstStyle/>
              <a:p>
                <a:r>
                  <a:rPr lang="ru-RU">
                    <a:noFill/>
                  </a:rPr>
                  <a:t> </a:t>
                </a:r>
              </a:p>
            </p:txBody>
          </p:sp>
        </mc:Fallback>
      </mc:AlternateContent>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48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0" y="-171400"/>
            <a:ext cx="12192000" cy="712879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EBT</a:t>
            </a:r>
            <a:r>
              <a:rPr lang="ru-RU" dirty="0" smtClean="0"/>
              <a:t> (</a:t>
            </a:r>
            <a:r>
              <a:rPr lang="en-US" dirty="0" smtClean="0"/>
              <a:t>Earnings </a:t>
            </a:r>
            <a:r>
              <a:rPr lang="en-US" dirty="0"/>
              <a:t>Before </a:t>
            </a:r>
            <a:r>
              <a:rPr lang="en-US" dirty="0" smtClean="0"/>
              <a:t>Tax</a:t>
            </a:r>
            <a:r>
              <a:rPr lang="ru-RU" dirty="0" smtClean="0"/>
              <a:t>) – это </a:t>
            </a:r>
            <a:r>
              <a:rPr lang="ru-RU" dirty="0"/>
              <a:t>прибыль до налогообложения.</a:t>
            </a:r>
          </a:p>
          <a:p>
            <a:pPr algn="l"/>
            <a:r>
              <a:rPr lang="ru-RU" b="1" dirty="0" smtClean="0"/>
              <a:t>EBIT</a:t>
            </a:r>
            <a:r>
              <a:rPr lang="ru-RU" dirty="0" smtClean="0"/>
              <a:t> </a:t>
            </a:r>
            <a:r>
              <a:rPr lang="en-US" dirty="0"/>
              <a:t>(Earnings Before Interest and Taxes) </a:t>
            </a:r>
            <a:r>
              <a:rPr lang="ru-RU" dirty="0" smtClean="0"/>
              <a:t>– это </a:t>
            </a:r>
            <a:r>
              <a:rPr lang="ru-RU" dirty="0"/>
              <a:t>прибыль до налогообложения и расходов по процентам </a:t>
            </a:r>
            <a:r>
              <a:rPr lang="ru-RU" dirty="0" smtClean="0"/>
              <a:t>(операционная прибыль).</a:t>
            </a:r>
            <a:endParaRPr lang="ru-RU" dirty="0"/>
          </a:p>
          <a:p>
            <a:pPr algn="l"/>
            <a:r>
              <a:rPr lang="ru-RU" b="1" dirty="0" smtClean="0"/>
              <a:t>EBITDA</a:t>
            </a:r>
            <a:r>
              <a:rPr lang="ru-RU" dirty="0" smtClean="0"/>
              <a:t> </a:t>
            </a:r>
            <a:r>
              <a:rPr lang="ru-RU" dirty="0"/>
              <a:t>(от англ. — </a:t>
            </a:r>
            <a:r>
              <a:rPr lang="en-US" dirty="0"/>
              <a:t>Earnings Before Interest, Taxes, Depreciation and Amortization) </a:t>
            </a:r>
            <a:r>
              <a:rPr lang="ru-RU" dirty="0"/>
              <a:t>в переводе </a:t>
            </a:r>
            <a:r>
              <a:rPr lang="ru-RU" dirty="0" smtClean="0"/>
              <a:t>означает прибыль до </a:t>
            </a:r>
            <a:r>
              <a:rPr lang="ru-RU" dirty="0"/>
              <a:t>вычета процентов, налогов </a:t>
            </a:r>
            <a:r>
              <a:rPr lang="ru-RU" dirty="0" smtClean="0"/>
              <a:t>и </a:t>
            </a:r>
            <a:r>
              <a:rPr lang="ru-RU" dirty="0"/>
              <a:t>расходов по амортизации ОС и НМА.</a:t>
            </a:r>
          </a:p>
          <a:p>
            <a:pPr algn="l"/>
            <a:r>
              <a:rPr lang="ru-RU" b="1" dirty="0" smtClean="0"/>
              <a:t>EBITDAR</a:t>
            </a:r>
            <a:r>
              <a:rPr lang="ru-RU" dirty="0" smtClean="0"/>
              <a:t> (</a:t>
            </a:r>
            <a:r>
              <a:rPr lang="en-US" dirty="0" smtClean="0"/>
              <a:t>earnings </a:t>
            </a:r>
            <a:r>
              <a:rPr lang="en-US" dirty="0"/>
              <a:t>before interest, taxes, depreciation, amortization and rent</a:t>
            </a:r>
            <a:r>
              <a:rPr lang="ru-RU" dirty="0" smtClean="0"/>
              <a:t>) – это </a:t>
            </a:r>
            <a:r>
              <a:rPr lang="ru-RU" dirty="0"/>
              <a:t>прибыль до налогов, расходов по процентам, расходов по амортизации и аренде.</a:t>
            </a:r>
          </a:p>
          <a:p>
            <a:pPr algn="l"/>
            <a:r>
              <a:rPr lang="ru-RU" b="1" dirty="0" smtClean="0"/>
              <a:t>EBITDA</a:t>
            </a:r>
            <a:r>
              <a:rPr lang="en-US" dirty="0"/>
              <a:t> </a:t>
            </a:r>
            <a:r>
              <a:rPr lang="en-US" dirty="0" smtClean="0"/>
              <a:t>– </a:t>
            </a:r>
            <a:r>
              <a:rPr lang="ru-RU" dirty="0" smtClean="0"/>
              <a:t>прибыль </a:t>
            </a:r>
            <a:r>
              <a:rPr lang="ru-RU" dirty="0"/>
              <a:t>до уплаты процентов, налогов и вычета амортизации, нередко используется в оценочном анализе вместо денежных потоков. </a:t>
            </a:r>
          </a:p>
          <a:p>
            <a:pPr algn="l"/>
            <a:endParaRPr lang="ru-RU" dirty="0" smtClean="0"/>
          </a:p>
          <a:p>
            <a:pPr algn="l"/>
            <a:r>
              <a:rPr lang="en-US" b="1" dirty="0" smtClean="0"/>
              <a:t>NOPAT</a:t>
            </a:r>
            <a:r>
              <a:rPr lang="en-US" dirty="0" smtClean="0"/>
              <a:t> </a:t>
            </a:r>
            <a:r>
              <a:rPr lang="en-US" dirty="0"/>
              <a:t>(Net Operating Profits After Taxes) </a:t>
            </a:r>
            <a:r>
              <a:rPr lang="ru-RU" dirty="0"/>
              <a:t>или </a:t>
            </a:r>
            <a:r>
              <a:rPr lang="en-US" dirty="0"/>
              <a:t>NOPLAT (Net Operating Profit Less Adjusted Taxes) — </a:t>
            </a:r>
            <a:r>
              <a:rPr lang="ru-RU" dirty="0"/>
              <a:t>чистая операционная прибыль за вычетом скорректированных налогов, но до выплаты процентов, вычисляемая как:</a:t>
            </a:r>
          </a:p>
          <a:p>
            <a:pPr algn="l"/>
            <a:r>
              <a:rPr lang="en-US" b="1" dirty="0"/>
              <a:t>NOPAT (NOPLAT)</a:t>
            </a:r>
            <a:r>
              <a:rPr lang="en-US" dirty="0"/>
              <a:t> = </a:t>
            </a:r>
            <a:r>
              <a:rPr lang="ru-RU" dirty="0"/>
              <a:t>Выручка – Себестоимость, включая амортизацию – Коммерческие и управленческие расходы – Налог на прибыль </a:t>
            </a:r>
          </a:p>
          <a:p>
            <a:pPr algn="l"/>
            <a:r>
              <a:rPr lang="ru-RU" dirty="0"/>
              <a:t>или</a:t>
            </a:r>
          </a:p>
          <a:p>
            <a:pPr algn="l"/>
            <a:r>
              <a:rPr lang="en-US" b="1" dirty="0"/>
              <a:t>NOPAT (NOPLAT) </a:t>
            </a:r>
            <a:r>
              <a:rPr lang="en-US" dirty="0"/>
              <a:t>= EBIT – </a:t>
            </a:r>
            <a:r>
              <a:rPr lang="ru-RU" dirty="0"/>
              <a:t>Налог на прибыль.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7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sz="3200" smtClean="0"/>
              <a:t>Методы измерения финансового состояния компании</a:t>
            </a:r>
          </a:p>
        </p:txBody>
      </p:sp>
      <p:sp>
        <p:nvSpPr>
          <p:cNvPr id="4099" name="Rectangle 3"/>
          <p:cNvSpPr>
            <a:spLocks noGrp="1" noChangeArrowheads="1"/>
          </p:cNvSpPr>
          <p:nvPr>
            <p:ph type="body" idx="1"/>
          </p:nvPr>
        </p:nvSpPr>
        <p:spPr/>
        <p:txBody>
          <a:bodyPr/>
          <a:lstStyle/>
          <a:p>
            <a:pPr eaLnBrk="1" hangingPunct="1">
              <a:buFont typeface="Wingdings" pitchFamily="2" charset="2"/>
              <a:buNone/>
            </a:pPr>
            <a:r>
              <a:rPr lang="ru-RU" sz="3400" dirty="0" smtClean="0"/>
              <a:t> </a:t>
            </a:r>
            <a:r>
              <a:rPr lang="ru-RU" sz="2800" u="sng" dirty="0" smtClean="0"/>
              <a:t>Показатели:</a:t>
            </a:r>
          </a:p>
          <a:p>
            <a:pPr eaLnBrk="1" hangingPunct="1"/>
            <a:r>
              <a:rPr lang="en-US" sz="2800" dirty="0" smtClean="0"/>
              <a:t>EVA</a:t>
            </a:r>
            <a:r>
              <a:rPr lang="ru-RU" sz="2800" dirty="0" smtClean="0"/>
              <a:t> (экономическая добавленная стоимость)</a:t>
            </a:r>
            <a:endParaRPr lang="en-US" sz="2800" dirty="0" smtClean="0"/>
          </a:p>
          <a:p>
            <a:pPr eaLnBrk="1" hangingPunct="1"/>
            <a:r>
              <a:rPr lang="en-US" sz="2800" dirty="0" smtClean="0"/>
              <a:t>EP</a:t>
            </a:r>
            <a:r>
              <a:rPr lang="ru-RU" sz="2800" dirty="0" smtClean="0"/>
              <a:t> (экономическая прибыль)</a:t>
            </a:r>
            <a:endParaRPr lang="en-US" sz="2800" dirty="0" smtClean="0"/>
          </a:p>
          <a:p>
            <a:pPr eaLnBrk="1" hangingPunct="1"/>
            <a:r>
              <a:rPr lang="en-US" sz="2800" dirty="0" smtClean="0"/>
              <a:t>MVA</a:t>
            </a:r>
            <a:r>
              <a:rPr lang="ru-RU" sz="2800" dirty="0" smtClean="0"/>
              <a:t> (рыночная добавленная стоимость)</a:t>
            </a:r>
            <a:endParaRPr lang="en-US" sz="2800" dirty="0" smtClean="0"/>
          </a:p>
          <a:p>
            <a:pPr eaLnBrk="1" hangingPunct="1"/>
            <a:r>
              <a:rPr lang="en-US" sz="2800" dirty="0" smtClean="0"/>
              <a:t>CVA</a:t>
            </a:r>
            <a:r>
              <a:rPr lang="ru-RU" sz="2800" dirty="0" smtClean="0"/>
              <a:t> (денежная добавленная стоимость)</a:t>
            </a:r>
            <a:endParaRPr lang="en-US" sz="2800" dirty="0" smtClean="0"/>
          </a:p>
          <a:p>
            <a:pPr eaLnBrk="1" hangingPunct="1"/>
            <a:r>
              <a:rPr lang="en-US" sz="2800" dirty="0" smtClean="0"/>
              <a:t>CFROI</a:t>
            </a:r>
            <a:r>
              <a:rPr lang="ru-RU" sz="2800" dirty="0" smtClean="0"/>
              <a:t> (доходность инвестиций на основе денежного потока)</a:t>
            </a:r>
          </a:p>
          <a:p>
            <a:pPr eaLnBrk="1" hangingPunct="1"/>
            <a:r>
              <a:rPr lang="en-US" sz="2800" dirty="0" smtClean="0"/>
              <a:t>TSR</a:t>
            </a:r>
            <a:r>
              <a:rPr lang="ru-RU" sz="2800" dirty="0" smtClean="0"/>
              <a:t> (совокупная акционерная прибыль)</a:t>
            </a:r>
            <a:endParaRPr lang="en-US" sz="2800" dirty="0" smtClean="0"/>
          </a:p>
          <a:p>
            <a:pPr eaLnBrk="1" hangingPunct="1"/>
            <a:endParaRPr lang="ru-RU" sz="2800" dirty="0" smtClean="0"/>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270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1200" y="304800"/>
            <a:ext cx="10058400" cy="1295400"/>
          </a:xfrm>
        </p:spPr>
        <p:txBody>
          <a:bodyPr/>
          <a:lstStyle/>
          <a:p>
            <a:pPr eaLnBrk="1" hangingPunct="1"/>
            <a:r>
              <a:rPr lang="en-US" sz="3000" smtClean="0"/>
              <a:t>EVA-</a:t>
            </a:r>
            <a:r>
              <a:rPr lang="ru-RU" sz="3000" smtClean="0"/>
              <a:t>(</a:t>
            </a:r>
            <a:r>
              <a:rPr lang="en-US" sz="3000" smtClean="0"/>
              <a:t>economic value added)-</a:t>
            </a:r>
            <a:r>
              <a:rPr lang="ru-RU" sz="3000" smtClean="0"/>
              <a:t>экономическая добавленная стоимость</a:t>
            </a:r>
          </a:p>
        </p:txBody>
      </p:sp>
      <p:sp>
        <p:nvSpPr>
          <p:cNvPr id="5123" name="Rectangle 3"/>
          <p:cNvSpPr>
            <a:spLocks noGrp="1" noChangeArrowheads="1"/>
          </p:cNvSpPr>
          <p:nvPr>
            <p:ph type="body" idx="1"/>
          </p:nvPr>
        </p:nvSpPr>
        <p:spPr>
          <a:xfrm>
            <a:off x="609600" y="1719264"/>
            <a:ext cx="10972800" cy="4986337"/>
          </a:xfrm>
        </p:spPr>
        <p:txBody>
          <a:bodyPr/>
          <a:lstStyle/>
          <a:p>
            <a:pPr eaLnBrk="1" hangingPunct="1">
              <a:lnSpc>
                <a:spcPct val="80000"/>
              </a:lnSpc>
              <a:buFont typeface="Wingdings" pitchFamily="2" charset="2"/>
              <a:buNone/>
            </a:pPr>
            <a:r>
              <a:rPr lang="ru-RU" smtClean="0"/>
              <a:t> - это финансовый показатель, показывающий фактическую экономическую прибыль предприятия.</a:t>
            </a:r>
          </a:p>
          <a:p>
            <a:pPr eaLnBrk="1" hangingPunct="1">
              <a:lnSpc>
                <a:spcPct val="80000"/>
              </a:lnSpc>
              <a:buFont typeface="Wingdings" pitchFamily="2" charset="2"/>
              <a:buNone/>
            </a:pPr>
            <a:r>
              <a:rPr lang="ru-RU" u="sng" smtClean="0"/>
              <a:t>Формула расчета</a:t>
            </a:r>
          </a:p>
          <a:p>
            <a:pPr eaLnBrk="1" hangingPunct="1">
              <a:lnSpc>
                <a:spcPct val="80000"/>
              </a:lnSpc>
              <a:buFont typeface="Wingdings" pitchFamily="2" charset="2"/>
              <a:buNone/>
            </a:pPr>
            <a:endParaRPr lang="ru-RU" smtClean="0"/>
          </a:p>
          <a:p>
            <a:pPr eaLnBrk="1" hangingPunct="1">
              <a:lnSpc>
                <a:spcPct val="80000"/>
              </a:lnSpc>
              <a:buFont typeface="Wingdings" pitchFamily="2" charset="2"/>
              <a:buNone/>
            </a:pPr>
            <a:r>
              <a:rPr lang="ru-RU" smtClean="0"/>
              <a:t>                                          , где</a:t>
            </a:r>
          </a:p>
          <a:p>
            <a:pPr eaLnBrk="1" hangingPunct="1">
              <a:lnSpc>
                <a:spcPct val="80000"/>
              </a:lnSpc>
              <a:buFont typeface="Wingdings" pitchFamily="2" charset="2"/>
              <a:buNone/>
            </a:pPr>
            <a:endParaRPr lang="ru-RU" smtClean="0"/>
          </a:p>
          <a:p>
            <a:pPr eaLnBrk="1" hangingPunct="1">
              <a:lnSpc>
                <a:spcPct val="80000"/>
              </a:lnSpc>
              <a:buFont typeface="Wingdings" pitchFamily="2" charset="2"/>
              <a:buNone/>
            </a:pPr>
            <a:r>
              <a:rPr lang="en-US" sz="2400" smtClean="0"/>
              <a:t>NOPAT</a:t>
            </a:r>
            <a:r>
              <a:rPr lang="ru-RU" sz="2400" smtClean="0"/>
              <a:t>-(</a:t>
            </a:r>
            <a:r>
              <a:rPr lang="en-US" sz="2400" smtClean="0"/>
              <a:t>Net Operation Profit After Taxes)-</a:t>
            </a:r>
            <a:r>
              <a:rPr lang="ru-RU" sz="2400" smtClean="0"/>
              <a:t>чистая операционная прибыль за вычетом налогов</a:t>
            </a:r>
          </a:p>
          <a:p>
            <a:pPr eaLnBrk="1" hangingPunct="1">
              <a:lnSpc>
                <a:spcPct val="80000"/>
              </a:lnSpc>
              <a:buFont typeface="Wingdings" pitchFamily="2" charset="2"/>
              <a:buNone/>
            </a:pPr>
            <a:r>
              <a:rPr lang="en-US" sz="2400" smtClean="0"/>
              <a:t>WACC-(weighted average cost of capital)-</a:t>
            </a:r>
            <a:r>
              <a:rPr lang="ru-RU" sz="2400" smtClean="0"/>
              <a:t>средневзвешенная цена капитала</a:t>
            </a:r>
          </a:p>
          <a:p>
            <a:pPr eaLnBrk="1" hangingPunct="1">
              <a:lnSpc>
                <a:spcPct val="80000"/>
              </a:lnSpc>
              <a:buFont typeface="Wingdings" pitchFamily="2" charset="2"/>
              <a:buNone/>
            </a:pPr>
            <a:r>
              <a:rPr lang="ru-RU" sz="2400" smtClean="0"/>
              <a:t>С- стоимостная оценка капитала</a:t>
            </a:r>
          </a:p>
          <a:p>
            <a:pPr eaLnBrk="1" hangingPunct="1">
              <a:lnSpc>
                <a:spcPct val="80000"/>
              </a:lnSpc>
              <a:buFont typeface="Wingdings" pitchFamily="2" charset="2"/>
              <a:buNone/>
            </a:pPr>
            <a:endParaRPr lang="ru-RU" smtClean="0"/>
          </a:p>
        </p:txBody>
      </p:sp>
      <p:sp>
        <p:nvSpPr>
          <p:cNvPr id="5124" name="Rectangle 4"/>
          <p:cNvSpPr>
            <a:spLocks noChangeArrowheads="1"/>
          </p:cNvSpPr>
          <p:nvPr/>
        </p:nvSpPr>
        <p:spPr bwMode="auto">
          <a:xfrm>
            <a:off x="914400" y="3581400"/>
            <a:ext cx="5486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t>EVA=NOPAT-WACC*C</a:t>
            </a:r>
            <a:endParaRPr lang="ru-RU" sz="280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99802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000" smtClean="0"/>
              <a:t>EVA-</a:t>
            </a:r>
            <a:r>
              <a:rPr lang="ru-RU" sz="3000" smtClean="0"/>
              <a:t>(</a:t>
            </a:r>
            <a:r>
              <a:rPr lang="en-US" sz="3000" smtClean="0"/>
              <a:t>economic value added)-</a:t>
            </a:r>
            <a:r>
              <a:rPr lang="ru-RU" sz="3000" smtClean="0"/>
              <a:t>экономическая добавленная стоимость</a:t>
            </a:r>
          </a:p>
        </p:txBody>
      </p:sp>
      <p:sp>
        <p:nvSpPr>
          <p:cNvPr id="6147" name="Rectangle 3"/>
          <p:cNvSpPr>
            <a:spLocks noGrp="1" noChangeArrowheads="1"/>
          </p:cNvSpPr>
          <p:nvPr>
            <p:ph type="body" idx="1"/>
          </p:nvPr>
        </p:nvSpPr>
        <p:spPr>
          <a:xfrm>
            <a:off x="609600" y="1371600"/>
            <a:ext cx="10972800" cy="5334000"/>
          </a:xfrm>
        </p:spPr>
        <p:txBody>
          <a:bodyPr/>
          <a:lstStyle/>
          <a:p>
            <a:pPr eaLnBrk="1" hangingPunct="1">
              <a:lnSpc>
                <a:spcPct val="90000"/>
              </a:lnSpc>
              <a:buFont typeface="Wingdings" pitchFamily="2" charset="2"/>
              <a:buNone/>
            </a:pPr>
            <a:r>
              <a:rPr lang="ru-RU" sz="2100" u="sng" smtClean="0"/>
              <a:t>Преимущества </a:t>
            </a:r>
            <a:r>
              <a:rPr lang="en-US" sz="2100" u="sng" smtClean="0"/>
              <a:t>EVA</a:t>
            </a:r>
            <a:r>
              <a:rPr lang="ru-RU" sz="2100" u="sng" smtClean="0"/>
              <a:t>:</a:t>
            </a:r>
          </a:p>
          <a:p>
            <a:pPr eaLnBrk="1" hangingPunct="1">
              <a:lnSpc>
                <a:spcPct val="90000"/>
              </a:lnSpc>
              <a:buFont typeface="Wingdings" pitchFamily="2" charset="2"/>
              <a:buChar char="Ш"/>
            </a:pPr>
            <a:r>
              <a:rPr lang="ru-RU" sz="2400" smtClean="0"/>
              <a:t>Самый известный и распространенный показатель</a:t>
            </a:r>
          </a:p>
          <a:p>
            <a:pPr eaLnBrk="1" hangingPunct="1">
              <a:lnSpc>
                <a:spcPct val="90000"/>
              </a:lnSpc>
              <a:buFont typeface="Wingdings" pitchFamily="2" charset="2"/>
              <a:buChar char="Ш"/>
            </a:pPr>
            <a:r>
              <a:rPr lang="ru-RU" sz="2400" smtClean="0"/>
              <a:t>Сочетает простоту расчета и возможность определения стоимости компании</a:t>
            </a:r>
          </a:p>
          <a:p>
            <a:pPr eaLnBrk="1" hangingPunct="1">
              <a:lnSpc>
                <a:spcPct val="90000"/>
              </a:lnSpc>
              <a:buFont typeface="Wingdings" pitchFamily="2" charset="2"/>
              <a:buChar char="Ш"/>
            </a:pPr>
            <a:r>
              <a:rPr lang="ru-RU" sz="2400" smtClean="0"/>
              <a:t>Позволяет оценивать эффективность как предприятия в целом, так и отдельных подразделений</a:t>
            </a:r>
          </a:p>
          <a:p>
            <a:pPr eaLnBrk="1" hangingPunct="1">
              <a:lnSpc>
                <a:spcPct val="90000"/>
              </a:lnSpc>
              <a:buFont typeface="Wingdings" pitchFamily="2" charset="2"/>
              <a:buChar char="Ш"/>
            </a:pPr>
            <a:r>
              <a:rPr lang="ru-RU" sz="2400" smtClean="0"/>
              <a:t>Является индикатором качества управленческих решений: постоянная положительная величина </a:t>
            </a:r>
            <a:r>
              <a:rPr lang="en-US" sz="2400" smtClean="0"/>
              <a:t>EVA </a:t>
            </a:r>
            <a:r>
              <a:rPr lang="ru-RU" sz="2400" smtClean="0"/>
              <a:t>свидетельствует об увеличении стоимости компании, тогда как отрицательная – о её снижении</a:t>
            </a:r>
          </a:p>
          <a:p>
            <a:pPr eaLnBrk="1" hangingPunct="1">
              <a:lnSpc>
                <a:spcPct val="90000"/>
              </a:lnSpc>
              <a:buFont typeface="Wingdings" pitchFamily="2" charset="2"/>
              <a:buNone/>
            </a:pPr>
            <a:endParaRPr lang="ru-RU" sz="2100" u="sng" smtClean="0"/>
          </a:p>
          <a:p>
            <a:pPr eaLnBrk="1" hangingPunct="1">
              <a:lnSpc>
                <a:spcPct val="90000"/>
              </a:lnSpc>
              <a:buFont typeface="Wingdings" pitchFamily="2" charset="2"/>
              <a:buNone/>
            </a:pPr>
            <a:r>
              <a:rPr lang="ru-RU" sz="2100" u="sng" smtClean="0"/>
              <a:t>Недостатки</a:t>
            </a:r>
            <a:r>
              <a:rPr lang="ru-RU" sz="2100" smtClean="0"/>
              <a:t> показателя </a:t>
            </a:r>
            <a:r>
              <a:rPr lang="en-US" sz="2100" smtClean="0"/>
              <a:t>EVA</a:t>
            </a:r>
            <a:r>
              <a:rPr lang="ru-RU" sz="2100" smtClean="0"/>
              <a:t>:</a:t>
            </a:r>
          </a:p>
          <a:p>
            <a:pPr eaLnBrk="1" hangingPunct="1">
              <a:lnSpc>
                <a:spcPct val="90000"/>
              </a:lnSpc>
            </a:pPr>
            <a:r>
              <a:rPr lang="ru-RU" sz="2100" smtClean="0"/>
              <a:t>Игнорирование денежных потоков</a:t>
            </a:r>
          </a:p>
          <a:p>
            <a:pPr eaLnBrk="1" hangingPunct="1">
              <a:lnSpc>
                <a:spcPct val="90000"/>
              </a:lnSpc>
              <a:buFont typeface="Wingdings" pitchFamily="2" charset="2"/>
              <a:buNone/>
            </a:pPr>
            <a:endParaRPr lang="ru-RU" sz="2500" smtClean="0"/>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487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76212" y="365126"/>
            <a:ext cx="11459633" cy="366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rPr>
              <a:t>Ф   И   Н   А   Н   С   О   В   А   Я       С   И   С   Т   Е   М   А      Р   Е   С   П   У   Б   Л   И   К   И      К   А   З   А   Х   С   Т   А   Н</a:t>
            </a:r>
            <a:endParaRPr kumimoji="0" lang="ru-RU" sz="1400" b="0" i="0" u="none" strike="noStrike" cap="none" normalizeH="0" baseline="0" dirty="0" smtClean="0">
              <a:ln>
                <a:noFill/>
              </a:ln>
              <a:solidFill>
                <a:schemeClr val="tx1"/>
              </a:solidFill>
              <a:effectLst/>
              <a:latin typeface="Arial" pitchFamily="34" charset="0"/>
            </a:endParaRPr>
          </a:p>
        </p:txBody>
      </p:sp>
      <p:sp>
        <p:nvSpPr>
          <p:cNvPr id="50179" name="AutoShape 3"/>
          <p:cNvSpPr>
            <a:spLocks noChangeArrowheads="1"/>
          </p:cNvSpPr>
          <p:nvPr/>
        </p:nvSpPr>
        <p:spPr bwMode="auto">
          <a:xfrm>
            <a:off x="1714470" y="793734"/>
            <a:ext cx="488951" cy="277812"/>
          </a:xfrm>
          <a:prstGeom prst="downArrow">
            <a:avLst>
              <a:gd name="adj1" fmla="val 50000"/>
              <a:gd name="adj2" fmla="val 2494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180" name="AutoShape 4"/>
          <p:cNvSpPr>
            <a:spLocks noChangeArrowheads="1"/>
          </p:cNvSpPr>
          <p:nvPr/>
        </p:nvSpPr>
        <p:spPr bwMode="auto">
          <a:xfrm>
            <a:off x="7080221" y="793735"/>
            <a:ext cx="366183" cy="274637"/>
          </a:xfrm>
          <a:prstGeom prst="down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181" name="AutoShape 5"/>
          <p:cNvSpPr>
            <a:spLocks noChangeArrowheads="1"/>
          </p:cNvSpPr>
          <p:nvPr/>
        </p:nvSpPr>
        <p:spPr bwMode="auto">
          <a:xfrm>
            <a:off x="10494404" y="793735"/>
            <a:ext cx="486833" cy="274637"/>
          </a:xfrm>
          <a:prstGeom prst="down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182" name="Rectangle 6"/>
          <p:cNvSpPr>
            <a:spLocks noChangeArrowheads="1"/>
          </p:cNvSpPr>
          <p:nvPr/>
        </p:nvSpPr>
        <p:spPr bwMode="auto">
          <a:xfrm>
            <a:off x="380961" y="1071546"/>
            <a:ext cx="4633383" cy="500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Общегосударственные финансы</a:t>
            </a:r>
            <a:endParaRPr kumimoji="0" lang="ru-RU" sz="1800" b="0" i="0" u="none" strike="noStrike" cap="none" normalizeH="0" baseline="0" dirty="0" smtClean="0">
              <a:ln>
                <a:noFill/>
              </a:ln>
              <a:solidFill>
                <a:schemeClr val="tx1"/>
              </a:solidFill>
              <a:effectLst/>
              <a:latin typeface="Arial" pitchFamily="34" charset="0"/>
            </a:endParaRPr>
          </a:p>
        </p:txBody>
      </p:sp>
      <p:sp>
        <p:nvSpPr>
          <p:cNvPr id="50183" name="Rectangle 7"/>
          <p:cNvSpPr>
            <a:spLocks noChangeArrowheads="1"/>
          </p:cNvSpPr>
          <p:nvPr/>
        </p:nvSpPr>
        <p:spPr bwMode="auto">
          <a:xfrm>
            <a:off x="5137109" y="1071546"/>
            <a:ext cx="4387915" cy="5000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Финансы хозяйствующих субъектов</a:t>
            </a:r>
            <a:endParaRPr kumimoji="0" lang="ru-RU" sz="1800" b="0" i="0" u="none" strike="noStrike" cap="none" normalizeH="0" baseline="0" dirty="0" smtClean="0">
              <a:ln>
                <a:noFill/>
              </a:ln>
              <a:solidFill>
                <a:schemeClr val="tx1"/>
              </a:solidFill>
              <a:effectLst/>
              <a:latin typeface="Arial" pitchFamily="34" charset="0"/>
            </a:endParaRPr>
          </a:p>
        </p:txBody>
      </p:sp>
      <p:sp>
        <p:nvSpPr>
          <p:cNvPr id="50184" name="Rectangle 8"/>
          <p:cNvSpPr>
            <a:spLocks noChangeArrowheads="1"/>
          </p:cNvSpPr>
          <p:nvPr/>
        </p:nvSpPr>
        <p:spPr bwMode="auto">
          <a:xfrm>
            <a:off x="9620275" y="1071548"/>
            <a:ext cx="2381224" cy="5000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ru-RU" sz="1200" b="1" i="0" u="none" strike="noStrike" cap="none" normalizeH="0" baseline="0" dirty="0" smtClean="0">
                <a:ln>
                  <a:noFill/>
                </a:ln>
                <a:solidFill>
                  <a:schemeClr val="tx1"/>
                </a:solidFill>
                <a:effectLst/>
                <a:latin typeface="Calibri" pitchFamily="34" charset="0"/>
              </a:rPr>
              <a:t>Финансы домашних хозяйств  (населения)</a:t>
            </a:r>
            <a:endParaRPr kumimoji="0" lang="ru-RU" sz="1800" b="0" i="0" u="none" strike="noStrike" cap="none" normalizeH="0" baseline="0" dirty="0" smtClean="0">
              <a:ln>
                <a:noFill/>
              </a:ln>
              <a:solidFill>
                <a:schemeClr val="tx1"/>
              </a:solidFill>
              <a:effectLst/>
              <a:latin typeface="Arial" pitchFamily="34" charset="0"/>
            </a:endParaRPr>
          </a:p>
        </p:txBody>
      </p:sp>
      <p:sp>
        <p:nvSpPr>
          <p:cNvPr id="50185" name="Rectangle 9"/>
          <p:cNvSpPr>
            <a:spLocks noChangeArrowheads="1"/>
          </p:cNvSpPr>
          <p:nvPr/>
        </p:nvSpPr>
        <p:spPr bwMode="auto">
          <a:xfrm>
            <a:off x="335360" y="2057412"/>
            <a:ext cx="2131979" cy="549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179388"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effectLst/>
                <a:latin typeface="Calibri" pitchFamily="34" charset="0"/>
              </a:rPr>
              <a:t>Государственный  бюджет</a:t>
            </a:r>
            <a:endParaRPr kumimoji="0" lang="ru-RU" sz="1800" b="0" i="0" u="none" strike="noStrike" cap="none" normalizeH="0" baseline="0" dirty="0" smtClean="0">
              <a:ln>
                <a:noFill/>
              </a:ln>
              <a:effectLst/>
              <a:latin typeface="Arial" pitchFamily="34" charset="0"/>
            </a:endParaRPr>
          </a:p>
        </p:txBody>
      </p:sp>
      <p:sp>
        <p:nvSpPr>
          <p:cNvPr id="50186" name="Rectangle 10"/>
          <p:cNvSpPr>
            <a:spLocks noChangeArrowheads="1"/>
          </p:cNvSpPr>
          <p:nvPr/>
        </p:nvSpPr>
        <p:spPr bwMode="auto">
          <a:xfrm>
            <a:off x="2587988" y="2057411"/>
            <a:ext cx="975784" cy="10143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effectLst/>
                <a:latin typeface="Calibri" pitchFamily="34" charset="0"/>
              </a:rPr>
              <a:t>Государственный кредит</a:t>
            </a:r>
            <a:endParaRPr kumimoji="0" lang="ru-RU" sz="1800" b="0" i="0" u="none" strike="noStrike" cap="none" normalizeH="0" baseline="0" dirty="0" smtClean="0">
              <a:ln>
                <a:noFill/>
              </a:ln>
              <a:effectLst/>
              <a:latin typeface="Arial" pitchFamily="34" charset="0"/>
            </a:endParaRPr>
          </a:p>
        </p:txBody>
      </p:sp>
      <p:sp>
        <p:nvSpPr>
          <p:cNvPr id="50187" name="Rectangle 11"/>
          <p:cNvSpPr>
            <a:spLocks noChangeArrowheads="1"/>
          </p:cNvSpPr>
          <p:nvPr/>
        </p:nvSpPr>
        <p:spPr bwMode="auto">
          <a:xfrm>
            <a:off x="5655965" y="2057412"/>
            <a:ext cx="2072217" cy="7651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28575"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rPr>
              <a:t>Финансы  сферы материального  производства  (реальный сектор)</a:t>
            </a:r>
            <a:endParaRPr kumimoji="0" lang="ru-RU" sz="1800" b="0" i="0" u="none" strike="noStrike" cap="none" normalizeH="0" baseline="0" dirty="0" smtClean="0">
              <a:ln>
                <a:noFill/>
              </a:ln>
              <a:effectLst/>
              <a:latin typeface="Arial" pitchFamily="34" charset="0"/>
            </a:endParaRPr>
          </a:p>
        </p:txBody>
      </p:sp>
      <p:sp>
        <p:nvSpPr>
          <p:cNvPr id="50188" name="Rectangle 12"/>
          <p:cNvSpPr>
            <a:spLocks noChangeArrowheads="1"/>
          </p:cNvSpPr>
          <p:nvPr/>
        </p:nvSpPr>
        <p:spPr bwMode="auto">
          <a:xfrm>
            <a:off x="7848533" y="2054236"/>
            <a:ext cx="3336032" cy="277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ru-RU" sz="1200" b="0" i="0" u="none" strike="noStrike" cap="none" normalizeH="0" baseline="0" smtClean="0">
                <a:ln>
                  <a:noFill/>
                </a:ln>
                <a:effectLst/>
                <a:latin typeface="Calibri" pitchFamily="34" charset="0"/>
              </a:rPr>
              <a:t>      Финансы сферы услуг</a:t>
            </a:r>
            <a:endParaRPr kumimoji="0" lang="ru-RU" sz="1800" b="0" i="0" u="none" strike="noStrike" cap="none" normalizeH="0" baseline="0" smtClean="0">
              <a:ln>
                <a:noFill/>
              </a:ln>
              <a:effectLst/>
              <a:latin typeface="Arial" pitchFamily="34" charset="0"/>
            </a:endParaRPr>
          </a:p>
        </p:txBody>
      </p:sp>
      <p:sp>
        <p:nvSpPr>
          <p:cNvPr id="50189" name="Rectangle 13"/>
          <p:cNvSpPr>
            <a:spLocks noChangeArrowheads="1"/>
          </p:cNvSpPr>
          <p:nvPr/>
        </p:nvSpPr>
        <p:spPr bwMode="auto">
          <a:xfrm>
            <a:off x="3686539" y="2057412"/>
            <a:ext cx="1683445" cy="6397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effectLst/>
                <a:latin typeface="Calibri" pitchFamily="34" charset="0"/>
              </a:rPr>
              <a:t>Специальные внебюджетные фонды</a:t>
            </a:r>
            <a:endParaRPr kumimoji="0" lang="ru-RU" sz="1800" b="0" i="0" u="none" strike="noStrike" cap="none" normalizeH="0" baseline="0" dirty="0" smtClean="0">
              <a:ln>
                <a:noFill/>
              </a:ln>
              <a:effectLst/>
              <a:latin typeface="Arial" pitchFamily="34" charset="0"/>
            </a:endParaRPr>
          </a:p>
        </p:txBody>
      </p:sp>
      <p:sp>
        <p:nvSpPr>
          <p:cNvPr id="50190" name="Rectangle 14"/>
          <p:cNvSpPr>
            <a:spLocks noChangeArrowheads="1"/>
          </p:cNvSpPr>
          <p:nvPr/>
        </p:nvSpPr>
        <p:spPr bwMode="auto">
          <a:xfrm>
            <a:off x="3686539" y="2697174"/>
            <a:ext cx="1683445" cy="27320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effectLst/>
                <a:latin typeface="Calibri" pitchFamily="34" charset="0"/>
              </a:rPr>
              <a:t>Национальный фонд, Единый накопительный пенсионный фонд, Государственный фонд социального страхования, Инвестиционной фонд, </a:t>
            </a:r>
          </a:p>
          <a:p>
            <a:pPr marL="0" marR="179388"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effectLst/>
                <a:latin typeface="Calibri" pitchFamily="34" charset="0"/>
              </a:rPr>
              <a:t>Инновационный фонд,</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latin typeface="Times New Roman" pitchFamily="18" charset="0"/>
              </a:rPr>
              <a:t> (</a:t>
            </a:r>
            <a:r>
              <a:rPr kumimoji="0" lang="ru-RU" sz="1200" b="0" i="0" u="none" strike="noStrike" cap="none" normalizeH="0" baseline="0" dirty="0" smtClean="0">
                <a:ln>
                  <a:noFill/>
                </a:ln>
                <a:effectLst/>
                <a:latin typeface="Times New Roman" pitchFamily="18" charset="0"/>
              </a:rPr>
              <a:t>другие</a:t>
            </a:r>
            <a:r>
              <a:rPr kumimoji="0" lang="en-US" sz="1200" b="0" i="0" u="none" strike="noStrike" cap="none" normalizeH="0" baseline="0" dirty="0" smtClean="0">
                <a:ln>
                  <a:noFill/>
                </a:ln>
                <a:effectLst/>
                <a:latin typeface="Times New Roman" pitchFamily="18" charset="0"/>
              </a:rPr>
              <a:t>)</a:t>
            </a:r>
            <a:endParaRPr kumimoji="0" lang="ru-RU" sz="1800" b="0" i="0" u="none" strike="noStrike" cap="none" normalizeH="0" baseline="0" dirty="0" smtClean="0">
              <a:ln>
                <a:noFill/>
              </a:ln>
              <a:effectLst/>
              <a:latin typeface="Arial" pitchFamily="34" charset="0"/>
            </a:endParaRPr>
          </a:p>
        </p:txBody>
      </p:sp>
      <p:sp>
        <p:nvSpPr>
          <p:cNvPr id="50191" name="Rectangle 15"/>
          <p:cNvSpPr>
            <a:spLocks noChangeArrowheads="1"/>
          </p:cNvSpPr>
          <p:nvPr/>
        </p:nvSpPr>
        <p:spPr bwMode="auto">
          <a:xfrm>
            <a:off x="2583755" y="3071810"/>
            <a:ext cx="975784" cy="23574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179388"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effectLst/>
                <a:latin typeface="Calibri" pitchFamily="34" charset="0"/>
              </a:rPr>
              <a:t>Государственный долг</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effectLst/>
                <a:latin typeface="Calibri" pitchFamily="34" charset="0"/>
              </a:rPr>
              <a:t>(внутренний, внешний)</a:t>
            </a:r>
            <a:endParaRPr kumimoji="0" lang="ru-RU" sz="1800" b="0" i="0" u="none" strike="noStrike" cap="none" normalizeH="0" baseline="0" dirty="0" smtClean="0">
              <a:ln>
                <a:noFill/>
              </a:ln>
              <a:effectLst/>
              <a:latin typeface="Arial" pitchFamily="34" charset="0"/>
            </a:endParaRPr>
          </a:p>
        </p:txBody>
      </p:sp>
      <p:sp>
        <p:nvSpPr>
          <p:cNvPr id="50192" name="Rectangle 16"/>
          <p:cNvSpPr>
            <a:spLocks noChangeArrowheads="1"/>
          </p:cNvSpPr>
          <p:nvPr/>
        </p:nvSpPr>
        <p:spPr bwMode="auto">
          <a:xfrm>
            <a:off x="7848533" y="2328874"/>
            <a:ext cx="3336032" cy="31003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179388"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effectLst/>
                <a:latin typeface="Calibri" pitchFamily="34" charset="0"/>
              </a:rPr>
              <a:t>Финансы торговли; транспорта и связи; услуг по ремонту автомобилей и изделий домашнего пользования; гостиниц и ресторанов; финансовых услуг; операций с недвижимым предприятиям;  государственного управления; образования; здравоохранения  и социальных услуг; прочих коммунальных</a:t>
            </a:r>
            <a:r>
              <a:rPr kumimoji="0" lang="ru-RU" sz="1200" b="0" i="0" u="none" strike="noStrike" cap="none" normalizeH="0" baseline="0" dirty="0" smtClean="0">
                <a:ln>
                  <a:noFill/>
                </a:ln>
                <a:effectLst/>
                <a:latin typeface="Times New Roman" pitchFamily="18" charset="0"/>
              </a:rPr>
              <a:t>,</a:t>
            </a:r>
            <a:r>
              <a:rPr kumimoji="0" lang="ru-RU" sz="1200" b="0" i="0" u="none" strike="noStrike" cap="none" normalizeH="0" baseline="0" dirty="0" smtClean="0">
                <a:ln>
                  <a:noFill/>
                </a:ln>
                <a:effectLst/>
                <a:latin typeface="Calibri" pitchFamily="34" charset="0"/>
              </a:rPr>
              <a:t> социальных и персональных услуг; услуг по ведению домашнего хозяйства; услуг финансового посредничества</a:t>
            </a:r>
            <a:r>
              <a:rPr kumimoji="0" lang="ru-RU" sz="1200" b="0" i="0" u="none" strike="noStrike" cap="none" normalizeH="0" baseline="0" dirty="0" smtClean="0">
                <a:ln>
                  <a:noFill/>
                </a:ln>
                <a:effectLst/>
                <a:latin typeface="Times New Roman" pitchFamily="18" charset="0"/>
              </a:rPr>
              <a:t>.</a:t>
            </a:r>
            <a:endParaRPr kumimoji="0" lang="ru-RU" sz="1100" b="0" i="0" u="none" strike="noStrike" cap="none" normalizeH="0" baseline="0" dirty="0" smtClean="0">
              <a:ln>
                <a:noFill/>
              </a:ln>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endParaRPr>
          </a:p>
        </p:txBody>
      </p:sp>
      <p:sp>
        <p:nvSpPr>
          <p:cNvPr id="50193" name="Rectangle 17"/>
          <p:cNvSpPr>
            <a:spLocks noChangeArrowheads="1"/>
          </p:cNvSpPr>
          <p:nvPr/>
        </p:nvSpPr>
        <p:spPr bwMode="auto">
          <a:xfrm>
            <a:off x="5651732" y="2857496"/>
            <a:ext cx="2072217" cy="25717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ru-RU" sz="1200" b="0" i="0" u="none" strike="noStrike" cap="none" normalizeH="0" baseline="0" smtClean="0">
                <a:ln>
                  <a:noFill/>
                </a:ln>
                <a:effectLst/>
                <a:latin typeface="Calibri" pitchFamily="34" charset="0"/>
              </a:rPr>
              <a:t>Финансы сельского хозяйства, горнодо</a:t>
            </a:r>
            <a:r>
              <a:rPr kumimoji="0" lang="ru-RU" sz="1200" b="0" i="0" u="none" strike="noStrike" cap="none" normalizeH="0" baseline="0" smtClean="0">
                <a:ln>
                  <a:noFill/>
                </a:ln>
                <a:effectLst/>
                <a:latin typeface="Times New Roman" pitchFamily="18" charset="0"/>
              </a:rPr>
              <a:t>-</a:t>
            </a:r>
            <a:r>
              <a:rPr kumimoji="0" lang="ru-RU" sz="1200" b="0" i="0" u="none" strike="noStrike" cap="none" normalizeH="0" baseline="0" smtClean="0">
                <a:ln>
                  <a:noFill/>
                </a:ln>
                <a:effectLst/>
                <a:latin typeface="Calibri" pitchFamily="34" charset="0"/>
              </a:rPr>
              <a:t>бывающей промыш</a:t>
            </a:r>
            <a:r>
              <a:rPr kumimoji="0" lang="ru-RU" sz="1200" b="0" i="0" u="none" strike="noStrike" cap="none" normalizeH="0" baseline="0" smtClean="0">
                <a:ln>
                  <a:noFill/>
                </a:ln>
                <a:effectLst/>
                <a:latin typeface="Times New Roman" pitchFamily="18" charset="0"/>
              </a:rPr>
              <a:t>-</a:t>
            </a:r>
            <a:r>
              <a:rPr kumimoji="0" lang="ru-RU" sz="1200" b="0" i="0" u="none" strike="noStrike" cap="none" normalizeH="0" baseline="0" smtClean="0">
                <a:ln>
                  <a:noFill/>
                </a:ln>
                <a:effectLst/>
                <a:latin typeface="Calibri" pitchFamily="34" charset="0"/>
              </a:rPr>
              <a:t>ленности; обрабаты</a:t>
            </a:r>
            <a:r>
              <a:rPr kumimoji="0" lang="ru-RU" sz="1200" b="0" i="0" u="none" strike="noStrike" cap="none" normalizeH="0" baseline="0" smtClean="0">
                <a:ln>
                  <a:noFill/>
                </a:ln>
                <a:effectLst/>
                <a:latin typeface="Times New Roman" pitchFamily="18" charset="0"/>
              </a:rPr>
              <a:t>-</a:t>
            </a:r>
            <a:r>
              <a:rPr kumimoji="0" lang="ru-RU" sz="1200" b="0" i="0" u="none" strike="noStrike" cap="none" normalizeH="0" baseline="0" smtClean="0">
                <a:ln>
                  <a:noFill/>
                </a:ln>
                <a:effectLst/>
                <a:latin typeface="Calibri" pitchFamily="34" charset="0"/>
              </a:rPr>
              <a:t>вающей промышле</a:t>
            </a:r>
            <a:r>
              <a:rPr kumimoji="0" lang="ru-RU" sz="1200" b="0" i="0" u="none" strike="noStrike" cap="none" normalizeH="0" baseline="0" smtClean="0">
                <a:ln>
                  <a:noFill/>
                </a:ln>
                <a:effectLst/>
                <a:latin typeface="Times New Roman" pitchFamily="18" charset="0"/>
              </a:rPr>
              <a:t>-</a:t>
            </a:r>
            <a:r>
              <a:rPr kumimoji="0" lang="ru-RU" sz="1200" b="0" i="0" u="none" strike="noStrike" cap="none" normalizeH="0" baseline="0" smtClean="0">
                <a:ln>
                  <a:noFill/>
                </a:ln>
                <a:effectLst/>
                <a:latin typeface="Calibri" pitchFamily="34" charset="0"/>
              </a:rPr>
              <a:t>нности; поизводства и распределения  эле</a:t>
            </a:r>
            <a:r>
              <a:rPr kumimoji="0" lang="ru-RU" sz="1200" b="0" i="0" u="none" strike="noStrike" cap="none" normalizeH="0" baseline="0" smtClean="0">
                <a:ln>
                  <a:noFill/>
                </a:ln>
                <a:effectLst/>
                <a:latin typeface="Times New Roman" pitchFamily="18" charset="0"/>
              </a:rPr>
              <a:t>-</a:t>
            </a:r>
            <a:r>
              <a:rPr kumimoji="0" lang="ru-RU" sz="1200" b="0" i="0" u="none" strike="noStrike" cap="none" normalizeH="0" baseline="0" smtClean="0">
                <a:ln>
                  <a:noFill/>
                </a:ln>
                <a:effectLst/>
                <a:latin typeface="Calibri" pitchFamily="34" charset="0"/>
              </a:rPr>
              <a:t>ктроэнергии, газа и воды; строительства; охоты и лесоводства; рыболовства, рыбоводства</a:t>
            </a:r>
            <a:endParaRPr kumimoji="0" lang="ru-RU" sz="1200" b="0" i="0" u="none" strike="noStrike" cap="none" normalizeH="0" baseline="0" smtClean="0">
              <a:ln>
                <a:noFill/>
              </a:ln>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effectLst/>
              <a:latin typeface="Arial" pitchFamily="34" charset="0"/>
            </a:endParaRPr>
          </a:p>
        </p:txBody>
      </p:sp>
      <p:sp>
        <p:nvSpPr>
          <p:cNvPr id="50194" name="Rectangle 18"/>
          <p:cNvSpPr>
            <a:spLocks noChangeArrowheads="1"/>
          </p:cNvSpPr>
          <p:nvPr/>
        </p:nvSpPr>
        <p:spPr bwMode="auto">
          <a:xfrm>
            <a:off x="166029" y="3127394"/>
            <a:ext cx="937417" cy="15033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rPr>
              <a:t>Республиканский</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rPr>
              <a:t>бюджет</a:t>
            </a:r>
            <a:endParaRPr kumimoji="0" lang="ru-RU" sz="1800" b="0" i="0" u="none" strike="noStrike" cap="none" normalizeH="0" baseline="0" dirty="0" smtClean="0">
              <a:ln>
                <a:noFill/>
              </a:ln>
              <a:solidFill>
                <a:schemeClr val="tx1"/>
              </a:solidFill>
              <a:effectLst/>
              <a:latin typeface="Arial" pitchFamily="34" charset="0"/>
            </a:endParaRPr>
          </a:p>
        </p:txBody>
      </p:sp>
      <p:sp>
        <p:nvSpPr>
          <p:cNvPr id="50195" name="Rectangle 19"/>
          <p:cNvSpPr>
            <a:spLocks noChangeArrowheads="1"/>
          </p:cNvSpPr>
          <p:nvPr/>
        </p:nvSpPr>
        <p:spPr bwMode="auto">
          <a:xfrm>
            <a:off x="143338" y="6370660"/>
            <a:ext cx="4904905"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1"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Централизованные финансы</a:t>
            </a:r>
            <a:endParaRPr kumimoji="0" lang="ru-RU" sz="2400" b="0" i="0" u="none" strike="noStrike" cap="none" normalizeH="0" baseline="0" dirty="0" smtClean="0">
              <a:ln>
                <a:noFill/>
              </a:ln>
              <a:solidFill>
                <a:schemeClr val="tx1"/>
              </a:solidFill>
              <a:effectLst/>
              <a:latin typeface="Arial" pitchFamily="34" charset="0"/>
            </a:endParaRPr>
          </a:p>
        </p:txBody>
      </p:sp>
      <p:sp>
        <p:nvSpPr>
          <p:cNvPr id="50196" name="Rectangle 20"/>
          <p:cNvSpPr>
            <a:spLocks noChangeArrowheads="1"/>
          </p:cNvSpPr>
          <p:nvPr/>
        </p:nvSpPr>
        <p:spPr bwMode="auto">
          <a:xfrm>
            <a:off x="1277778" y="3127394"/>
            <a:ext cx="1189561" cy="23018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rPr>
              <a:t>Местные бюджеты:</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rPr>
              <a:t>(бюджеты областей, городские, районные</a:t>
            </a:r>
            <a:endParaRPr kumimoji="0" lang="ru-RU" sz="1800" b="0" i="0" u="none" strike="noStrike" cap="none" normalizeH="0" baseline="0" dirty="0" smtClean="0">
              <a:ln>
                <a:noFill/>
              </a:ln>
              <a:solidFill>
                <a:schemeClr val="tx1"/>
              </a:solidFill>
              <a:effectLst/>
              <a:latin typeface="Arial" pitchFamily="34" charset="0"/>
            </a:endParaRPr>
          </a:p>
        </p:txBody>
      </p:sp>
      <p:sp>
        <p:nvSpPr>
          <p:cNvPr id="50197" name="AutoShape 21"/>
          <p:cNvSpPr>
            <a:spLocks noChangeArrowheads="1"/>
          </p:cNvSpPr>
          <p:nvPr/>
        </p:nvSpPr>
        <p:spPr bwMode="auto">
          <a:xfrm>
            <a:off x="493845" y="2670194"/>
            <a:ext cx="366184" cy="457200"/>
          </a:xfrm>
          <a:prstGeom prst="downArrow">
            <a:avLst>
              <a:gd name="adj1" fmla="val 50000"/>
              <a:gd name="adj2" fmla="val 4161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198" name="AutoShape 22"/>
          <p:cNvSpPr>
            <a:spLocks noChangeArrowheads="1"/>
          </p:cNvSpPr>
          <p:nvPr/>
        </p:nvSpPr>
        <p:spPr bwMode="auto">
          <a:xfrm>
            <a:off x="1583499" y="2670194"/>
            <a:ext cx="366183" cy="457200"/>
          </a:xfrm>
          <a:prstGeom prst="downArrow">
            <a:avLst>
              <a:gd name="adj1" fmla="val 50000"/>
              <a:gd name="adj2" fmla="val 4161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199" name="AutoShape 23"/>
          <p:cNvSpPr>
            <a:spLocks noChangeArrowheads="1"/>
          </p:cNvSpPr>
          <p:nvPr/>
        </p:nvSpPr>
        <p:spPr bwMode="auto">
          <a:xfrm>
            <a:off x="4291906" y="5472136"/>
            <a:ext cx="366183" cy="898525"/>
          </a:xfrm>
          <a:prstGeom prst="downArrow">
            <a:avLst>
              <a:gd name="adj1" fmla="val 50000"/>
              <a:gd name="adj2" fmla="val 8179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0" name="AutoShape 24"/>
          <p:cNvSpPr>
            <a:spLocks noChangeArrowheads="1"/>
          </p:cNvSpPr>
          <p:nvPr/>
        </p:nvSpPr>
        <p:spPr bwMode="auto">
          <a:xfrm>
            <a:off x="1679510" y="5499122"/>
            <a:ext cx="279435" cy="871538"/>
          </a:xfrm>
          <a:prstGeom prst="downArrow">
            <a:avLst>
              <a:gd name="adj1" fmla="val 53815"/>
              <a:gd name="adj2" fmla="val 10262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1" name="AutoShape 25"/>
          <p:cNvSpPr>
            <a:spLocks noChangeArrowheads="1"/>
          </p:cNvSpPr>
          <p:nvPr/>
        </p:nvSpPr>
        <p:spPr bwMode="auto">
          <a:xfrm>
            <a:off x="2863161" y="5499122"/>
            <a:ext cx="334427" cy="871538"/>
          </a:xfrm>
          <a:prstGeom prst="downArrow">
            <a:avLst>
              <a:gd name="adj1" fmla="val 50000"/>
              <a:gd name="adj2" fmla="val 9244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2" name="AutoShape 26"/>
          <p:cNvSpPr>
            <a:spLocks noChangeArrowheads="1"/>
          </p:cNvSpPr>
          <p:nvPr/>
        </p:nvSpPr>
        <p:spPr bwMode="auto">
          <a:xfrm>
            <a:off x="489612" y="5472135"/>
            <a:ext cx="370417" cy="895350"/>
          </a:xfrm>
          <a:prstGeom prst="downArrow">
            <a:avLst>
              <a:gd name="adj1" fmla="val 42593"/>
              <a:gd name="adj2" fmla="val 7526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3" name="Rectangle 27"/>
          <p:cNvSpPr>
            <a:spLocks noChangeArrowheads="1"/>
          </p:cNvSpPr>
          <p:nvPr/>
        </p:nvSpPr>
        <p:spPr bwMode="auto">
          <a:xfrm>
            <a:off x="5369984" y="6370660"/>
            <a:ext cx="6457949" cy="273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lvl="1" algn="ctr" fontAlgn="base">
              <a:spcBef>
                <a:spcPct val="0"/>
              </a:spcBef>
              <a:spcAft>
                <a:spcPct val="0"/>
              </a:spcAft>
            </a:pPr>
            <a:r>
              <a:rPr kumimoji="0" lang="ru-RU" sz="1600" b="1" i="0" u="none" strike="noStrike" cap="none" normalizeH="0" baseline="0" dirty="0" smtClean="0">
                <a:ln>
                  <a:noFill/>
                </a:ln>
                <a:solidFill>
                  <a:schemeClr val="tx1"/>
                </a:solidFill>
                <a:effectLst/>
                <a:latin typeface="Times New Roman" pitchFamily="18" charset="0"/>
              </a:rPr>
              <a:t>Дец</a:t>
            </a:r>
            <a:r>
              <a:rPr lang="ru-RU" sz="1600" b="1" dirty="0" smtClean="0">
                <a:latin typeface="Times New Roman" pitchFamily="18" charset="0"/>
              </a:rPr>
              <a:t>ентрализованные</a:t>
            </a:r>
            <a:r>
              <a:rPr lang="ru-RU" sz="1200" b="1" dirty="0" smtClean="0">
                <a:latin typeface="Times New Roman" pitchFamily="18" charset="0"/>
              </a:rPr>
              <a:t> </a:t>
            </a:r>
            <a:r>
              <a:rPr lang="ru-RU" sz="1200" b="1" dirty="0">
                <a:latin typeface="Times New Roman" pitchFamily="18" charset="0"/>
              </a:rPr>
              <a:t>финансы</a:t>
            </a:r>
            <a:endParaRPr lang="ru-RU" dirty="0">
              <a:latin typeface="Arial" pitchFamily="34" charset="0"/>
            </a:endParaRPr>
          </a:p>
        </p:txBody>
      </p:sp>
      <p:sp>
        <p:nvSpPr>
          <p:cNvPr id="50204" name="AutoShape 28"/>
          <p:cNvSpPr>
            <a:spLocks noChangeArrowheads="1"/>
          </p:cNvSpPr>
          <p:nvPr/>
        </p:nvSpPr>
        <p:spPr bwMode="auto">
          <a:xfrm>
            <a:off x="11341100" y="1611304"/>
            <a:ext cx="364067" cy="4756182"/>
          </a:xfrm>
          <a:prstGeom prst="downArrow">
            <a:avLst>
              <a:gd name="adj1" fmla="val 54167"/>
              <a:gd name="adj2" fmla="val 6169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5" name="AutoShape 29"/>
          <p:cNvSpPr>
            <a:spLocks noChangeArrowheads="1"/>
          </p:cNvSpPr>
          <p:nvPr/>
        </p:nvSpPr>
        <p:spPr bwMode="auto">
          <a:xfrm>
            <a:off x="8784168" y="5472135"/>
            <a:ext cx="486833" cy="898525"/>
          </a:xfrm>
          <a:prstGeom prst="downArrow">
            <a:avLst>
              <a:gd name="adj1" fmla="val 55556"/>
              <a:gd name="adj2" fmla="val 5192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6" name="AutoShape 30"/>
          <p:cNvSpPr>
            <a:spLocks noChangeArrowheads="1"/>
          </p:cNvSpPr>
          <p:nvPr/>
        </p:nvSpPr>
        <p:spPr bwMode="auto">
          <a:xfrm>
            <a:off x="6811708" y="5472134"/>
            <a:ext cx="486833" cy="898526"/>
          </a:xfrm>
          <a:prstGeom prst="downArrow">
            <a:avLst>
              <a:gd name="adj1" fmla="val 50000"/>
              <a:gd name="adj2" fmla="val 503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7" name="AutoShape 31"/>
          <p:cNvSpPr>
            <a:spLocks noChangeArrowheads="1"/>
          </p:cNvSpPr>
          <p:nvPr/>
        </p:nvSpPr>
        <p:spPr bwMode="auto">
          <a:xfrm>
            <a:off x="1277777" y="1611304"/>
            <a:ext cx="366184" cy="460375"/>
          </a:xfrm>
          <a:prstGeom prst="downArrow">
            <a:avLst>
              <a:gd name="adj1" fmla="val 50000"/>
              <a:gd name="adj2" fmla="val 4190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8" name="AutoShape 32"/>
          <p:cNvSpPr>
            <a:spLocks noChangeArrowheads="1"/>
          </p:cNvSpPr>
          <p:nvPr/>
        </p:nvSpPr>
        <p:spPr bwMode="auto">
          <a:xfrm>
            <a:off x="2863162" y="1611304"/>
            <a:ext cx="366183" cy="460375"/>
          </a:xfrm>
          <a:prstGeom prst="downArrow">
            <a:avLst>
              <a:gd name="adj1" fmla="val 50000"/>
              <a:gd name="adj2" fmla="val 4190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09" name="AutoShape 33"/>
          <p:cNvSpPr>
            <a:spLocks noChangeArrowheads="1"/>
          </p:cNvSpPr>
          <p:nvPr/>
        </p:nvSpPr>
        <p:spPr bwMode="auto">
          <a:xfrm>
            <a:off x="4205129" y="1611304"/>
            <a:ext cx="366183" cy="460375"/>
          </a:xfrm>
          <a:prstGeom prst="downArrow">
            <a:avLst>
              <a:gd name="adj1" fmla="val 50000"/>
              <a:gd name="adj2" fmla="val 4190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10" name="AutoShape 34"/>
          <p:cNvSpPr>
            <a:spLocks noChangeArrowheads="1"/>
          </p:cNvSpPr>
          <p:nvPr/>
        </p:nvSpPr>
        <p:spPr bwMode="auto">
          <a:xfrm>
            <a:off x="6417971" y="1611304"/>
            <a:ext cx="366183" cy="460375"/>
          </a:xfrm>
          <a:prstGeom prst="downArrow">
            <a:avLst>
              <a:gd name="adj1" fmla="val 50000"/>
              <a:gd name="adj2" fmla="val 4190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211" name="AutoShape 35"/>
          <p:cNvSpPr>
            <a:spLocks noChangeArrowheads="1"/>
          </p:cNvSpPr>
          <p:nvPr/>
        </p:nvSpPr>
        <p:spPr bwMode="auto">
          <a:xfrm>
            <a:off x="8513197" y="1611304"/>
            <a:ext cx="364067" cy="460375"/>
          </a:xfrm>
          <a:prstGeom prst="downArrow">
            <a:avLst>
              <a:gd name="adj1" fmla="val 50000"/>
              <a:gd name="adj2" fmla="val 4215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36"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2891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000" smtClean="0"/>
              <a:t>EVA-</a:t>
            </a:r>
            <a:r>
              <a:rPr lang="ru-RU" sz="3000" smtClean="0"/>
              <a:t>(</a:t>
            </a:r>
            <a:r>
              <a:rPr lang="en-US" sz="3000" smtClean="0"/>
              <a:t>economic value added)-</a:t>
            </a:r>
            <a:r>
              <a:rPr lang="ru-RU" sz="3000" smtClean="0"/>
              <a:t>экономическая добавленная стоимость</a:t>
            </a:r>
          </a:p>
        </p:txBody>
      </p:sp>
      <p:sp>
        <p:nvSpPr>
          <p:cNvPr id="7171" name="Rectangle 3"/>
          <p:cNvSpPr>
            <a:spLocks noGrp="1" noChangeArrowheads="1"/>
          </p:cNvSpPr>
          <p:nvPr>
            <p:ph type="body" idx="1"/>
          </p:nvPr>
        </p:nvSpPr>
        <p:spPr/>
        <p:txBody>
          <a:bodyPr/>
          <a:lstStyle/>
          <a:p>
            <a:pPr marL="571500" indent="-571500" eaLnBrk="1" hangingPunct="1">
              <a:buFont typeface="Wingdings" pitchFamily="2" charset="2"/>
              <a:buNone/>
            </a:pPr>
            <a:r>
              <a:rPr lang="ru-RU" sz="2000" u="sng" smtClean="0"/>
              <a:t>Вопрос:</a:t>
            </a:r>
            <a:r>
              <a:rPr lang="ru-RU" sz="2000" smtClean="0"/>
              <a:t> следует ли из увеличения </a:t>
            </a:r>
            <a:r>
              <a:rPr lang="en-US" sz="2000" smtClean="0"/>
              <a:t>EVA </a:t>
            </a:r>
            <a:r>
              <a:rPr lang="ru-RU" sz="2000" smtClean="0"/>
              <a:t>за какой-либо период, что</a:t>
            </a:r>
          </a:p>
          <a:p>
            <a:pPr marL="571500" indent="-571500" eaLnBrk="1" hangingPunct="1">
              <a:buFont typeface="Wingdings" pitchFamily="2" charset="2"/>
              <a:buNone/>
            </a:pPr>
            <a:r>
              <a:rPr lang="ru-RU" sz="2000" smtClean="0"/>
              <a:t>стоимость компании возрастет?</a:t>
            </a:r>
          </a:p>
          <a:p>
            <a:pPr marL="571500" indent="-571500" eaLnBrk="1" hangingPunct="1">
              <a:buFont typeface="Wingdings" pitchFamily="2" charset="2"/>
              <a:buNone/>
            </a:pPr>
            <a:endParaRPr lang="ru-RU" sz="2000" smtClean="0"/>
          </a:p>
          <a:p>
            <a:pPr marL="571500" indent="-571500" eaLnBrk="1" hangingPunct="1">
              <a:buFont typeface="Wingdings" pitchFamily="2" charset="2"/>
              <a:buNone/>
            </a:pPr>
            <a:endParaRPr lang="ru-RU" sz="2000" smtClean="0"/>
          </a:p>
          <a:p>
            <a:pPr marL="571500" indent="-571500" eaLnBrk="1" hangingPunct="1">
              <a:buFont typeface="Wingdings" pitchFamily="2" charset="2"/>
              <a:buNone/>
            </a:pPr>
            <a:endParaRPr lang="ru-RU" sz="2000" smtClean="0"/>
          </a:p>
          <a:p>
            <a:pPr marL="571500" indent="-571500" eaLnBrk="1" hangingPunct="1">
              <a:buFont typeface="Wingdings" pitchFamily="2" charset="2"/>
              <a:buNone/>
            </a:pPr>
            <a:endParaRPr lang="ru-RU" sz="2000" smtClean="0"/>
          </a:p>
          <a:p>
            <a:pPr marL="571500" indent="-571500" eaLnBrk="1" hangingPunct="1">
              <a:buFont typeface="Wingdings" pitchFamily="2" charset="2"/>
              <a:buNone/>
            </a:pPr>
            <a:endParaRPr lang="ru-RU" sz="2000" smtClean="0"/>
          </a:p>
          <a:p>
            <a:pPr marL="571500" indent="-571500" eaLnBrk="1" hangingPunct="1">
              <a:buFont typeface="Wingdings" pitchFamily="2" charset="2"/>
              <a:buNone/>
            </a:pPr>
            <a:endParaRPr lang="ru-RU" sz="2000" smtClean="0"/>
          </a:p>
          <a:p>
            <a:pPr marL="571500" indent="-571500" eaLnBrk="1" hangingPunct="1">
              <a:buFont typeface="Wingdings" pitchFamily="2" charset="2"/>
              <a:buNone/>
            </a:pPr>
            <a:r>
              <a:rPr lang="ru-RU" sz="2000" smtClean="0"/>
              <a:t>Из приведенной зависимости следует, что </a:t>
            </a:r>
            <a:r>
              <a:rPr lang="ru-RU" sz="2000" smtClean="0">
                <a:cs typeface="Arial" charset="0"/>
              </a:rPr>
              <a:t>↑ </a:t>
            </a:r>
            <a:r>
              <a:rPr lang="en-US" sz="2000" smtClean="0">
                <a:cs typeface="Arial" charset="0"/>
              </a:rPr>
              <a:t>EVA </a:t>
            </a:r>
            <a:r>
              <a:rPr lang="ru-RU" sz="2000" smtClean="0">
                <a:cs typeface="Arial" charset="0"/>
              </a:rPr>
              <a:t>за</a:t>
            </a:r>
          </a:p>
          <a:p>
            <a:pPr marL="571500" indent="-571500" eaLnBrk="1" hangingPunct="1">
              <a:buFont typeface="Wingdings" pitchFamily="2" charset="2"/>
              <a:buNone/>
            </a:pPr>
            <a:r>
              <a:rPr lang="ru-RU" sz="2000" smtClean="0">
                <a:cs typeface="Arial" charset="0"/>
              </a:rPr>
              <a:t>рассматриваемый период может привести к ↓ стоимости компании.</a:t>
            </a:r>
          </a:p>
          <a:p>
            <a:pPr marL="571500" indent="-571500" eaLnBrk="1" hangingPunct="1">
              <a:buFont typeface="Wingdings" pitchFamily="2" charset="2"/>
              <a:buNone/>
            </a:pPr>
            <a:r>
              <a:rPr lang="ru-RU" sz="2000" smtClean="0">
                <a:cs typeface="Arial" charset="0"/>
              </a:rPr>
              <a:t>       </a:t>
            </a:r>
          </a:p>
        </p:txBody>
      </p:sp>
      <p:sp>
        <p:nvSpPr>
          <p:cNvPr id="7172" name="Rectangle 4"/>
          <p:cNvSpPr>
            <a:spLocks noChangeArrowheads="1"/>
          </p:cNvSpPr>
          <p:nvPr/>
        </p:nvSpPr>
        <p:spPr bwMode="auto">
          <a:xfrm>
            <a:off x="508000" y="2819400"/>
            <a:ext cx="10972800" cy="1447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sz="2000"/>
              <a:t>Стоимость компании = Инвестированный капитал+</a:t>
            </a:r>
          </a:p>
          <a:p>
            <a:pPr algn="ctr"/>
            <a:r>
              <a:rPr lang="ru-RU" sz="2000"/>
              <a:t>дисконтированная </a:t>
            </a:r>
            <a:r>
              <a:rPr lang="en-US" sz="2000"/>
              <a:t>EVA</a:t>
            </a:r>
            <a:r>
              <a:rPr lang="ru-RU" sz="2000"/>
              <a:t> от существующих проектов+</a:t>
            </a:r>
          </a:p>
          <a:p>
            <a:pPr algn="ctr"/>
            <a:r>
              <a:rPr lang="ru-RU" sz="2000"/>
              <a:t>дисконтированная </a:t>
            </a:r>
            <a:r>
              <a:rPr lang="en-US" sz="2000"/>
              <a:t>EVA </a:t>
            </a:r>
            <a:r>
              <a:rPr lang="ru-RU" sz="2000"/>
              <a:t>от будущих инвестиций</a:t>
            </a: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780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000" smtClean="0"/>
              <a:t>EVA-</a:t>
            </a:r>
            <a:r>
              <a:rPr lang="ru-RU" sz="3000" smtClean="0"/>
              <a:t>(</a:t>
            </a:r>
            <a:r>
              <a:rPr lang="en-US" sz="3000" smtClean="0"/>
              <a:t>economic value added)-</a:t>
            </a:r>
            <a:r>
              <a:rPr lang="ru-RU" sz="3000" smtClean="0"/>
              <a:t>экономическая добавленная стоимость</a:t>
            </a:r>
          </a:p>
        </p:txBody>
      </p:sp>
      <p:sp>
        <p:nvSpPr>
          <p:cNvPr id="8195" name="Rectangle 3"/>
          <p:cNvSpPr>
            <a:spLocks noGrp="1" noChangeArrowheads="1"/>
          </p:cNvSpPr>
          <p:nvPr>
            <p:ph type="body" idx="1"/>
          </p:nvPr>
        </p:nvSpPr>
        <p:spPr>
          <a:xfrm>
            <a:off x="406400" y="1371600"/>
            <a:ext cx="11277600" cy="5181600"/>
          </a:xfrm>
        </p:spPr>
        <p:txBody>
          <a:bodyPr/>
          <a:lstStyle/>
          <a:p>
            <a:pPr marL="571500" indent="-571500" eaLnBrk="1" hangingPunct="1">
              <a:lnSpc>
                <a:spcPct val="90000"/>
              </a:lnSpc>
              <a:buFont typeface="Wingdings" pitchFamily="2" charset="2"/>
              <a:buNone/>
            </a:pPr>
            <a:r>
              <a:rPr lang="ru-RU" sz="2000" u="sng" dirty="0" smtClean="0">
                <a:cs typeface="Arial" charset="0"/>
              </a:rPr>
              <a:t>Причины, по которым это может произойти:</a:t>
            </a:r>
          </a:p>
          <a:p>
            <a:pPr marL="571500" indent="-571500" eaLnBrk="1" hangingPunct="1">
              <a:lnSpc>
                <a:spcPct val="90000"/>
              </a:lnSpc>
              <a:buFont typeface="Wingdings" pitchFamily="2" charset="2"/>
              <a:buAutoNum type="arabicPeriod"/>
            </a:pPr>
            <a:r>
              <a:rPr lang="ru-RU" sz="2000" dirty="0" smtClean="0">
                <a:cs typeface="Arial" charset="0"/>
              </a:rPr>
              <a:t>↑ </a:t>
            </a:r>
            <a:r>
              <a:rPr lang="en-US" sz="2000" dirty="0" smtClean="0">
                <a:cs typeface="Arial" charset="0"/>
              </a:rPr>
              <a:t>EVA </a:t>
            </a:r>
            <a:r>
              <a:rPr lang="ru-RU" sz="2000" dirty="0" smtClean="0">
                <a:cs typeface="Arial" charset="0"/>
              </a:rPr>
              <a:t>в рассматриваемом периоде может быть связано с ↑ риска</a:t>
            </a:r>
            <a:r>
              <a:rPr lang="en-US" sz="2000" dirty="0" smtClean="0">
                <a:cs typeface="Arial" charset="0"/>
              </a:rPr>
              <a:t> </a:t>
            </a:r>
            <a:r>
              <a:rPr lang="ru-RU" sz="2000" dirty="0" smtClean="0">
                <a:cs typeface="Arial" charset="0"/>
              </a:rPr>
              <a:t>=</a:t>
            </a:r>
            <a:r>
              <a:rPr lang="en-US" sz="2000" dirty="0" smtClean="0">
                <a:cs typeface="Arial" charset="0"/>
              </a:rPr>
              <a:t>&gt;</a:t>
            </a:r>
            <a:r>
              <a:rPr lang="ru-RU" sz="2000" dirty="0" smtClean="0">
                <a:cs typeface="Arial" charset="0"/>
              </a:rPr>
              <a:t> это выразится в будущей стоимости капитала (как заёмного, так и собственного). Т.о., настоящая стоимость всех будущих </a:t>
            </a:r>
            <a:r>
              <a:rPr lang="en-US" sz="2000" dirty="0" smtClean="0">
                <a:cs typeface="Arial" charset="0"/>
              </a:rPr>
              <a:t>EVA </a:t>
            </a:r>
            <a:r>
              <a:rPr lang="ru-RU" sz="2000" dirty="0" smtClean="0">
                <a:cs typeface="Arial" charset="0"/>
              </a:rPr>
              <a:t>может ↓, даже при росте </a:t>
            </a:r>
            <a:r>
              <a:rPr lang="en-US" sz="2000" dirty="0" smtClean="0">
                <a:cs typeface="Arial" charset="0"/>
              </a:rPr>
              <a:t>EVA</a:t>
            </a:r>
            <a:r>
              <a:rPr lang="ru-RU" sz="2000" dirty="0" smtClean="0">
                <a:cs typeface="Arial" charset="0"/>
              </a:rPr>
              <a:t> в одном из периодов.</a:t>
            </a:r>
          </a:p>
          <a:p>
            <a:pPr marL="571500" indent="-571500" eaLnBrk="1" hangingPunct="1">
              <a:lnSpc>
                <a:spcPct val="90000"/>
              </a:lnSpc>
              <a:buFont typeface="Wingdings" pitchFamily="2" charset="2"/>
              <a:buAutoNum type="arabicPeriod"/>
            </a:pPr>
            <a:endParaRPr lang="ru-RU" sz="2000" dirty="0" smtClean="0">
              <a:cs typeface="Arial" charset="0"/>
            </a:endParaRPr>
          </a:p>
          <a:p>
            <a:pPr marL="571500" indent="-571500" eaLnBrk="1" hangingPunct="1">
              <a:lnSpc>
                <a:spcPct val="90000"/>
              </a:lnSpc>
              <a:buFont typeface="Wingdings" pitchFamily="2" charset="2"/>
              <a:buAutoNum type="arabicPeriod"/>
            </a:pPr>
            <a:r>
              <a:rPr lang="ru-RU" sz="2000" dirty="0" smtClean="0">
                <a:cs typeface="Arial" charset="0"/>
              </a:rPr>
              <a:t>↑ </a:t>
            </a:r>
            <a:r>
              <a:rPr lang="en-US" sz="2000" dirty="0" smtClean="0">
                <a:cs typeface="Arial" charset="0"/>
              </a:rPr>
              <a:t>EVA</a:t>
            </a:r>
            <a:r>
              <a:rPr lang="ru-RU" sz="2000" dirty="0" smtClean="0">
                <a:cs typeface="Arial" charset="0"/>
              </a:rPr>
              <a:t> в каком-либо периоде может быть вызван факторами, имеющими негативные последствия в д</a:t>
            </a:r>
            <a:r>
              <a:rPr lang="en-US" sz="2000" dirty="0" smtClean="0">
                <a:cs typeface="Arial" charset="0"/>
              </a:rPr>
              <a:t>/c </a:t>
            </a:r>
            <a:r>
              <a:rPr lang="ru-RU" sz="2000" dirty="0" smtClean="0">
                <a:cs typeface="Arial" charset="0"/>
              </a:rPr>
              <a:t>перспективе</a:t>
            </a:r>
          </a:p>
          <a:p>
            <a:pPr marL="571500" indent="-571500" eaLnBrk="1" hangingPunct="1">
              <a:lnSpc>
                <a:spcPct val="90000"/>
              </a:lnSpc>
              <a:buFont typeface="Wingdings" pitchFamily="2" charset="2"/>
              <a:buNone/>
            </a:pPr>
            <a:r>
              <a:rPr lang="en-US" sz="2000" dirty="0" smtClean="0">
                <a:cs typeface="Arial" charset="0"/>
              </a:rPr>
              <a:t>                    </a:t>
            </a:r>
            <a:r>
              <a:rPr lang="ru-RU" sz="2000" dirty="0" smtClean="0">
                <a:cs typeface="Arial" charset="0"/>
              </a:rPr>
              <a:t>изменение схемы оплаты труда</a:t>
            </a:r>
            <a:r>
              <a:rPr lang="en-US" sz="2000" dirty="0" smtClean="0">
                <a:cs typeface="Arial" charset="0"/>
              </a:rPr>
              <a:t> </a:t>
            </a:r>
            <a:r>
              <a:rPr lang="ru-RU" sz="2000" dirty="0" smtClean="0">
                <a:cs typeface="Arial" charset="0"/>
              </a:rPr>
              <a:t>=</a:t>
            </a:r>
            <a:r>
              <a:rPr lang="en-US" sz="2000" dirty="0" smtClean="0">
                <a:cs typeface="Arial" charset="0"/>
              </a:rPr>
              <a:t>&gt;</a:t>
            </a:r>
            <a:endParaRPr lang="ru-RU" sz="2000" dirty="0" smtClean="0">
              <a:cs typeface="Arial" charset="0"/>
            </a:endParaRPr>
          </a:p>
          <a:p>
            <a:pPr marL="571500" indent="-571500" eaLnBrk="1" hangingPunct="1">
              <a:lnSpc>
                <a:spcPct val="90000"/>
              </a:lnSpc>
              <a:buFont typeface="Wingdings" pitchFamily="2" charset="2"/>
              <a:buNone/>
            </a:pPr>
            <a:r>
              <a:rPr lang="ru-RU" sz="2000" dirty="0" smtClean="0">
                <a:cs typeface="Arial" charset="0"/>
              </a:rPr>
              <a:t>                    снижение вознаграждения у части сотрудников </a:t>
            </a:r>
          </a:p>
          <a:p>
            <a:pPr marL="571500" indent="-571500" eaLnBrk="1" hangingPunct="1">
              <a:lnSpc>
                <a:spcPct val="90000"/>
              </a:lnSpc>
              <a:buFont typeface="Wingdings" pitchFamily="2" charset="2"/>
              <a:buNone/>
            </a:pPr>
            <a:r>
              <a:rPr lang="ru-RU" sz="2000" dirty="0" smtClean="0">
                <a:cs typeface="Arial" charset="0"/>
              </a:rPr>
              <a:t>                    </a:t>
            </a:r>
          </a:p>
          <a:p>
            <a:pPr marL="571500" indent="-571500" eaLnBrk="1" hangingPunct="1">
              <a:lnSpc>
                <a:spcPct val="90000"/>
              </a:lnSpc>
              <a:buFont typeface="Wingdings" pitchFamily="2" charset="2"/>
              <a:buNone/>
            </a:pPr>
            <a:r>
              <a:rPr lang="ru-RU" sz="2000" dirty="0" smtClean="0">
                <a:cs typeface="Arial" charset="0"/>
              </a:rPr>
              <a:t>                           </a:t>
            </a:r>
            <a:r>
              <a:rPr lang="ru-RU" sz="2000" u="sng" dirty="0" smtClean="0">
                <a:cs typeface="Arial" charset="0"/>
              </a:rPr>
              <a:t>к</a:t>
            </a:r>
            <a:r>
              <a:rPr lang="en-US" sz="2000" u="sng" dirty="0" smtClean="0">
                <a:cs typeface="Arial" charset="0"/>
              </a:rPr>
              <a:t>/c </a:t>
            </a:r>
            <a:r>
              <a:rPr lang="ru-RU" sz="2000" u="sng" dirty="0" smtClean="0">
                <a:cs typeface="Arial" charset="0"/>
              </a:rPr>
              <a:t>перспектива</a:t>
            </a:r>
            <a:r>
              <a:rPr lang="ru-RU" sz="2000" dirty="0" smtClean="0">
                <a:cs typeface="Arial" charset="0"/>
              </a:rPr>
              <a:t>          </a:t>
            </a:r>
            <a:r>
              <a:rPr lang="ru-RU" sz="2000" u="sng" dirty="0" smtClean="0">
                <a:cs typeface="Arial" charset="0"/>
              </a:rPr>
              <a:t>д</a:t>
            </a:r>
            <a:r>
              <a:rPr lang="en-US" sz="2000" u="sng" dirty="0" smtClean="0">
                <a:cs typeface="Arial" charset="0"/>
              </a:rPr>
              <a:t>/c </a:t>
            </a:r>
            <a:r>
              <a:rPr lang="ru-RU" sz="2000" u="sng" dirty="0" smtClean="0">
                <a:cs typeface="Arial" charset="0"/>
              </a:rPr>
              <a:t>перспектива</a:t>
            </a:r>
          </a:p>
          <a:p>
            <a:pPr marL="571500" indent="-571500" eaLnBrk="1" hangingPunct="1">
              <a:lnSpc>
                <a:spcPct val="90000"/>
              </a:lnSpc>
              <a:buFont typeface="Wingdings" pitchFamily="2" charset="2"/>
              <a:buNone/>
            </a:pPr>
            <a:r>
              <a:rPr lang="en-US" sz="2000" dirty="0" smtClean="0">
                <a:cs typeface="Arial" charset="0"/>
              </a:rPr>
              <a:t>                   </a:t>
            </a:r>
            <a:r>
              <a:rPr lang="ru-RU" sz="2000" dirty="0" smtClean="0">
                <a:cs typeface="Arial" charset="0"/>
              </a:rPr>
              <a:t>сокращение затрат =</a:t>
            </a:r>
            <a:r>
              <a:rPr lang="en-US" sz="2000" dirty="0" smtClean="0">
                <a:cs typeface="Arial" charset="0"/>
              </a:rPr>
              <a:t>&gt;</a:t>
            </a:r>
            <a:r>
              <a:rPr lang="ru-RU" sz="2000" dirty="0" smtClean="0">
                <a:cs typeface="Arial" charset="0"/>
              </a:rPr>
              <a:t>      отток «талантов» =</a:t>
            </a:r>
            <a:r>
              <a:rPr lang="en-US" sz="2000" dirty="0" smtClean="0">
                <a:cs typeface="Arial" charset="0"/>
              </a:rPr>
              <a:t>&gt;</a:t>
            </a:r>
          </a:p>
          <a:p>
            <a:pPr marL="571500" indent="-571500" eaLnBrk="1" hangingPunct="1">
              <a:lnSpc>
                <a:spcPct val="90000"/>
              </a:lnSpc>
              <a:buFont typeface="Wingdings" pitchFamily="2" charset="2"/>
              <a:buNone/>
            </a:pPr>
            <a:r>
              <a:rPr lang="en-US" sz="2000" dirty="0" smtClean="0">
                <a:cs typeface="Arial" charset="0"/>
              </a:rPr>
              <a:t>                   </a:t>
            </a:r>
            <a:r>
              <a:rPr lang="ru-RU" sz="2000" dirty="0" smtClean="0">
                <a:cs typeface="Arial" charset="0"/>
              </a:rPr>
              <a:t>рост прибыли =</a:t>
            </a:r>
            <a:r>
              <a:rPr lang="en-US" sz="2000" dirty="0" smtClean="0">
                <a:cs typeface="Arial" charset="0"/>
              </a:rPr>
              <a:t>&gt;               </a:t>
            </a:r>
            <a:r>
              <a:rPr lang="ru-RU" sz="2000" dirty="0" smtClean="0">
                <a:cs typeface="Arial" charset="0"/>
              </a:rPr>
              <a:t>ослабление конкур. позиций =</a:t>
            </a:r>
            <a:r>
              <a:rPr lang="en-US" sz="2000" dirty="0" smtClean="0">
                <a:cs typeface="Arial" charset="0"/>
              </a:rPr>
              <a:t>&gt;</a:t>
            </a:r>
          </a:p>
          <a:p>
            <a:pPr marL="571500" indent="-571500" eaLnBrk="1" hangingPunct="1">
              <a:lnSpc>
                <a:spcPct val="90000"/>
              </a:lnSpc>
              <a:buFont typeface="Wingdings" pitchFamily="2" charset="2"/>
              <a:buNone/>
            </a:pPr>
            <a:r>
              <a:rPr lang="en-US" sz="2000" dirty="0" smtClean="0">
                <a:cs typeface="Arial" charset="0"/>
              </a:rPr>
              <a:t>                   </a:t>
            </a:r>
            <a:r>
              <a:rPr lang="ru-RU" sz="2000" dirty="0" smtClean="0">
                <a:cs typeface="Arial" charset="0"/>
              </a:rPr>
              <a:t>рост </a:t>
            </a:r>
            <a:r>
              <a:rPr lang="en-US" sz="2000" dirty="0" smtClean="0">
                <a:cs typeface="Arial" charset="0"/>
              </a:rPr>
              <a:t>EVA</a:t>
            </a:r>
            <a:r>
              <a:rPr lang="ru-RU" sz="2000" dirty="0" smtClean="0">
                <a:cs typeface="Arial" charset="0"/>
              </a:rPr>
              <a:t>                            снижение будущей </a:t>
            </a:r>
            <a:r>
              <a:rPr lang="en-US" sz="2000" dirty="0" smtClean="0">
                <a:cs typeface="Arial" charset="0"/>
              </a:rPr>
              <a:t>EVA</a:t>
            </a:r>
            <a:endParaRPr lang="ru-RU" sz="2000" dirty="0" smtClean="0">
              <a:cs typeface="Arial" charset="0"/>
            </a:endParaRPr>
          </a:p>
          <a:p>
            <a:pPr marL="571500" indent="-571500" eaLnBrk="1" hangingPunct="1">
              <a:lnSpc>
                <a:spcPct val="90000"/>
              </a:lnSpc>
            </a:pPr>
            <a:endParaRPr lang="ru-RU" sz="2000" dirty="0" smtClean="0">
              <a:cs typeface="Arial" charset="0"/>
            </a:endParaRPr>
          </a:p>
          <a:p>
            <a:pPr marL="571500" indent="-571500" eaLnBrk="1" hangingPunct="1">
              <a:lnSpc>
                <a:spcPct val="90000"/>
              </a:lnSpc>
              <a:buFont typeface="Wingdings" pitchFamily="2" charset="2"/>
              <a:buNone/>
            </a:pPr>
            <a:endParaRPr lang="ru-RU" dirty="0" smtClean="0"/>
          </a:p>
        </p:txBody>
      </p:sp>
      <p:sp>
        <p:nvSpPr>
          <p:cNvPr id="8196" name="Oval 4"/>
          <p:cNvSpPr>
            <a:spLocks noChangeArrowheads="1"/>
          </p:cNvSpPr>
          <p:nvPr/>
        </p:nvSpPr>
        <p:spPr bwMode="auto">
          <a:xfrm>
            <a:off x="143339" y="4622790"/>
            <a:ext cx="1828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t>Пример:</a:t>
            </a:r>
          </a:p>
        </p:txBody>
      </p:sp>
      <p:sp>
        <p:nvSpPr>
          <p:cNvPr id="8197" name="AutoShape 7"/>
          <p:cNvSpPr>
            <a:spLocks noChangeArrowheads="1"/>
          </p:cNvSpPr>
          <p:nvPr/>
        </p:nvSpPr>
        <p:spPr bwMode="auto">
          <a:xfrm rot="2338705">
            <a:off x="3030389" y="4546235"/>
            <a:ext cx="203200" cy="533400"/>
          </a:xfrm>
          <a:prstGeom prst="down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198" name="AutoShape 10"/>
          <p:cNvSpPr>
            <a:spLocks noChangeArrowheads="1"/>
          </p:cNvSpPr>
          <p:nvPr/>
        </p:nvSpPr>
        <p:spPr bwMode="auto">
          <a:xfrm rot="-2209811">
            <a:off x="4960789" y="4546235"/>
            <a:ext cx="203200" cy="533400"/>
          </a:xfrm>
          <a:prstGeom prst="down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266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000" smtClean="0"/>
              <a:t>EVA-</a:t>
            </a:r>
            <a:r>
              <a:rPr lang="ru-RU" sz="3000" smtClean="0"/>
              <a:t>(</a:t>
            </a:r>
            <a:r>
              <a:rPr lang="en-US" sz="3000" smtClean="0"/>
              <a:t>economic value added)-</a:t>
            </a:r>
            <a:r>
              <a:rPr lang="ru-RU" sz="3000" smtClean="0"/>
              <a:t>экономическая добавленная стоимость</a:t>
            </a:r>
          </a:p>
        </p:txBody>
      </p:sp>
      <p:sp>
        <p:nvSpPr>
          <p:cNvPr id="9219" name="Rectangle 3"/>
          <p:cNvSpPr>
            <a:spLocks noGrp="1" noChangeArrowheads="1"/>
          </p:cNvSpPr>
          <p:nvPr>
            <p:ph type="body" idx="1"/>
          </p:nvPr>
        </p:nvSpPr>
        <p:spPr/>
        <p:txBody>
          <a:bodyPr/>
          <a:lstStyle/>
          <a:p>
            <a:pPr eaLnBrk="1" hangingPunct="1">
              <a:lnSpc>
                <a:spcPct val="90000"/>
              </a:lnSpc>
              <a:buFont typeface="Wingdings" pitchFamily="2" charset="2"/>
              <a:buNone/>
            </a:pPr>
            <a:r>
              <a:rPr lang="ru-RU" sz="2100" u="sng" smtClean="0"/>
              <a:t>Т.о.,основные недостатки системы управления на основе показателя EVA</a:t>
            </a:r>
            <a:r>
              <a:rPr lang="ru-RU" sz="2100" smtClean="0"/>
              <a:t>: </a:t>
            </a:r>
          </a:p>
          <a:p>
            <a:pPr eaLnBrk="1" hangingPunct="1">
              <a:lnSpc>
                <a:spcPct val="90000"/>
              </a:lnSpc>
            </a:pPr>
            <a:r>
              <a:rPr lang="ru-RU" sz="2100" smtClean="0"/>
              <a:t>Жёсткая связь вознаграждения и показателя EVA может привести к принятию решений, направленных на краткосрочные выгоды от снижения расходов и использования активов, у которых закончился срок амортизации. </a:t>
            </a:r>
          </a:p>
          <a:p>
            <a:pPr eaLnBrk="1" hangingPunct="1">
              <a:lnSpc>
                <a:spcPct val="90000"/>
              </a:lnSpc>
            </a:pPr>
            <a:r>
              <a:rPr lang="ru-RU" sz="2100" smtClean="0"/>
              <a:t>Система показателей состоит только из финансовых показателей, что ведёт к недооценке таких факторов долгосрочного успеха, как знания персонала, информационные технологии, корпоративная культура. </a:t>
            </a:r>
          </a:p>
          <a:p>
            <a:pPr eaLnBrk="1" hangingPunct="1">
              <a:lnSpc>
                <a:spcPct val="90000"/>
              </a:lnSpc>
            </a:pPr>
            <a:r>
              <a:rPr lang="ru-RU" sz="2100" smtClean="0"/>
              <a:t>Более ориентирована на краткосрочную перспективу, чем на долгосрочную.</a:t>
            </a:r>
          </a:p>
          <a:p>
            <a:pPr eaLnBrk="1" hangingPunct="1">
              <a:lnSpc>
                <a:spcPct val="90000"/>
              </a:lnSpc>
            </a:pPr>
            <a:endParaRPr lang="ru-RU" sz="2100" smtClean="0"/>
          </a:p>
          <a:p>
            <a:pPr eaLnBrk="1" hangingPunct="1">
              <a:lnSpc>
                <a:spcPct val="90000"/>
              </a:lnSpc>
              <a:buFont typeface="Wingdings" pitchFamily="2" charset="2"/>
              <a:buNone/>
            </a:pPr>
            <a:endParaRPr lang="ru-RU" sz="2100" smtClean="0"/>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4857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smtClean="0"/>
              <a:t>EP-(economic profit)-</a:t>
            </a:r>
            <a:r>
              <a:rPr lang="ru-RU" smtClean="0"/>
              <a:t>экономическая прибыль</a:t>
            </a:r>
          </a:p>
        </p:txBody>
      </p:sp>
      <p:sp>
        <p:nvSpPr>
          <p:cNvPr id="10243" name="Rectangle 3"/>
          <p:cNvSpPr>
            <a:spLocks noGrp="1" noChangeArrowheads="1"/>
          </p:cNvSpPr>
          <p:nvPr>
            <p:ph type="body" idx="1"/>
          </p:nvPr>
        </p:nvSpPr>
        <p:spPr>
          <a:xfrm>
            <a:off x="609600" y="1371600"/>
            <a:ext cx="10972800" cy="5486400"/>
          </a:xfrm>
        </p:spPr>
        <p:txBody>
          <a:bodyPr/>
          <a:lstStyle/>
          <a:p>
            <a:pPr eaLnBrk="1" hangingPunct="1">
              <a:lnSpc>
                <a:spcPct val="90000"/>
              </a:lnSpc>
              <a:buFont typeface="Wingdings" pitchFamily="2" charset="2"/>
              <a:buNone/>
            </a:pPr>
            <a:r>
              <a:rPr lang="ru-RU" sz="2600" dirty="0" smtClean="0"/>
              <a:t>Самая простая модель, которая позволяет оценить примерную величину экономической прибыли компании.</a:t>
            </a:r>
          </a:p>
          <a:p>
            <a:pPr eaLnBrk="1" hangingPunct="1">
              <a:lnSpc>
                <a:spcPct val="90000"/>
              </a:lnSpc>
              <a:buFont typeface="Wingdings" pitchFamily="2" charset="2"/>
              <a:buNone/>
            </a:pPr>
            <a:r>
              <a:rPr lang="ru-RU" sz="2600" dirty="0" smtClean="0"/>
              <a:t>EP в силу ее простоты можно рассматривать как переходный этап к более сложным измерителям добавленной стоимости акционеров</a:t>
            </a:r>
          </a:p>
          <a:p>
            <a:pPr eaLnBrk="1" hangingPunct="1">
              <a:lnSpc>
                <a:spcPct val="90000"/>
              </a:lnSpc>
              <a:buFont typeface="Wingdings" pitchFamily="2" charset="2"/>
              <a:buNone/>
            </a:pPr>
            <a:r>
              <a:rPr lang="ru-RU" sz="2600" dirty="0" smtClean="0"/>
              <a:t>                                                                          </a:t>
            </a:r>
          </a:p>
          <a:p>
            <a:pPr eaLnBrk="1" hangingPunct="1">
              <a:lnSpc>
                <a:spcPct val="90000"/>
              </a:lnSpc>
              <a:buFont typeface="Wingdings" pitchFamily="2" charset="2"/>
              <a:buNone/>
            </a:pPr>
            <a:r>
              <a:rPr lang="ru-RU" sz="2600" dirty="0" smtClean="0"/>
              <a:t>                                                                       </a:t>
            </a:r>
          </a:p>
          <a:p>
            <a:pPr eaLnBrk="1" hangingPunct="1">
              <a:lnSpc>
                <a:spcPct val="90000"/>
              </a:lnSpc>
              <a:buFont typeface="Wingdings" pitchFamily="2" charset="2"/>
              <a:buNone/>
            </a:pPr>
            <a:endParaRPr lang="ru-RU" sz="2600" dirty="0"/>
          </a:p>
          <a:p>
            <a:pPr eaLnBrk="1" hangingPunct="1">
              <a:lnSpc>
                <a:spcPct val="90000"/>
              </a:lnSpc>
              <a:buFont typeface="Wingdings" pitchFamily="2" charset="2"/>
              <a:buNone/>
            </a:pPr>
            <a:r>
              <a:rPr lang="ru-RU" sz="2600" dirty="0" smtClean="0"/>
              <a:t>Где:</a:t>
            </a:r>
          </a:p>
          <a:p>
            <a:pPr eaLnBrk="1" hangingPunct="1">
              <a:lnSpc>
                <a:spcPct val="90000"/>
              </a:lnSpc>
              <a:buFont typeface="Wingdings" pitchFamily="2" charset="2"/>
              <a:buNone/>
            </a:pPr>
            <a:endParaRPr lang="ru-RU" sz="2000" dirty="0" smtClean="0"/>
          </a:p>
          <a:p>
            <a:pPr eaLnBrk="1" hangingPunct="1">
              <a:lnSpc>
                <a:spcPct val="90000"/>
              </a:lnSpc>
              <a:buFont typeface="Wingdings" pitchFamily="2" charset="2"/>
              <a:buNone/>
            </a:pPr>
            <a:r>
              <a:rPr lang="en-US" sz="2000" dirty="0" smtClean="0"/>
              <a:t>NOPAT</a:t>
            </a:r>
            <a:r>
              <a:rPr lang="ru-RU" sz="2000" dirty="0" smtClean="0"/>
              <a:t>-(</a:t>
            </a:r>
            <a:r>
              <a:rPr lang="en-US" sz="2000" dirty="0" smtClean="0"/>
              <a:t>Net Operation Profit After Taxes)-</a:t>
            </a:r>
            <a:r>
              <a:rPr lang="ru-RU" sz="2000" dirty="0" smtClean="0"/>
              <a:t>чистая операционная прибыль за вычетом налогов</a:t>
            </a:r>
          </a:p>
          <a:p>
            <a:pPr eaLnBrk="1" hangingPunct="1">
              <a:lnSpc>
                <a:spcPct val="90000"/>
              </a:lnSpc>
              <a:buFont typeface="Wingdings" pitchFamily="2" charset="2"/>
              <a:buNone/>
            </a:pPr>
            <a:r>
              <a:rPr lang="en-US" sz="2000" dirty="0" smtClean="0"/>
              <a:t>WACC-(weighted average cost of capital)-</a:t>
            </a:r>
            <a:r>
              <a:rPr lang="ru-RU" sz="2000" dirty="0" smtClean="0"/>
              <a:t>средневзвешенная цена капитала</a:t>
            </a:r>
          </a:p>
          <a:p>
            <a:pPr eaLnBrk="1" hangingPunct="1">
              <a:lnSpc>
                <a:spcPct val="90000"/>
              </a:lnSpc>
              <a:buFont typeface="Wingdings" pitchFamily="2" charset="2"/>
              <a:buNone/>
            </a:pPr>
            <a:r>
              <a:rPr lang="ru-RU" sz="2000" dirty="0" err="1" smtClean="0"/>
              <a:t>Invested</a:t>
            </a:r>
            <a:r>
              <a:rPr lang="ru-RU" sz="2000" dirty="0" smtClean="0"/>
              <a:t> </a:t>
            </a:r>
            <a:r>
              <a:rPr lang="ru-RU" sz="2000" dirty="0" err="1" smtClean="0"/>
              <a:t>Capital</a:t>
            </a:r>
            <a:r>
              <a:rPr lang="ru-RU" sz="2000" dirty="0" smtClean="0"/>
              <a:t> – инвестированный капитал</a:t>
            </a:r>
          </a:p>
          <a:p>
            <a:pPr eaLnBrk="1" hangingPunct="1">
              <a:lnSpc>
                <a:spcPct val="90000"/>
              </a:lnSpc>
              <a:buFont typeface="Wingdings" pitchFamily="2" charset="2"/>
              <a:buNone/>
            </a:pPr>
            <a:endParaRPr lang="ru-RU" sz="2400" dirty="0" smtClean="0"/>
          </a:p>
          <a:p>
            <a:pPr eaLnBrk="1" hangingPunct="1">
              <a:lnSpc>
                <a:spcPct val="90000"/>
              </a:lnSpc>
              <a:buFont typeface="Wingdings" pitchFamily="2" charset="2"/>
              <a:buNone/>
            </a:pPr>
            <a:endParaRPr lang="en-US" sz="2600" dirty="0" smtClean="0"/>
          </a:p>
        </p:txBody>
      </p:sp>
      <p:sp>
        <p:nvSpPr>
          <p:cNvPr id="10244" name="Rectangle 4"/>
          <p:cNvSpPr>
            <a:spLocks noChangeArrowheads="1"/>
          </p:cNvSpPr>
          <p:nvPr/>
        </p:nvSpPr>
        <p:spPr bwMode="auto">
          <a:xfrm>
            <a:off x="856343" y="3011714"/>
            <a:ext cx="91440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EP = NOPAT – WACC*Invested Capital</a:t>
            </a:r>
            <a:endParaRPr lang="ru-RU" sz="240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721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000" smtClean="0"/>
              <a:t>MVA-</a:t>
            </a:r>
            <a:r>
              <a:rPr lang="ru-RU" sz="3000" smtClean="0"/>
              <a:t>(</a:t>
            </a:r>
            <a:r>
              <a:rPr lang="en-US" sz="3000" smtClean="0"/>
              <a:t>market value added)-</a:t>
            </a:r>
            <a:r>
              <a:rPr lang="ru-RU" sz="3000" smtClean="0"/>
              <a:t>рыночная добавленная стоимость</a:t>
            </a:r>
          </a:p>
        </p:txBody>
      </p:sp>
      <p:sp>
        <p:nvSpPr>
          <p:cNvPr id="11267" name="Rectangle 3"/>
          <p:cNvSpPr>
            <a:spLocks noGrp="1" noChangeArrowheads="1"/>
          </p:cNvSpPr>
          <p:nvPr>
            <p:ph type="body" idx="1"/>
          </p:nvPr>
        </p:nvSpPr>
        <p:spPr/>
        <p:txBody>
          <a:bodyPr>
            <a:normAutofit/>
          </a:bodyPr>
          <a:lstStyle/>
          <a:p>
            <a:pPr eaLnBrk="1" hangingPunct="1">
              <a:lnSpc>
                <a:spcPct val="90000"/>
              </a:lnSpc>
              <a:buFontTx/>
              <a:buChar char="-"/>
            </a:pPr>
            <a:r>
              <a:rPr lang="ru-RU" smtClean="0"/>
              <a:t>это разница между оценкой фондового рынка котируемой компании и суммы скорректированной балансовой стоимости заемных средств и акционерного капитала, инвестированных в компанию. Иначе говоря: </a:t>
            </a:r>
          </a:p>
          <a:p>
            <a:pPr eaLnBrk="1" hangingPunct="1">
              <a:lnSpc>
                <a:spcPct val="90000"/>
              </a:lnSpc>
              <a:buFontTx/>
              <a:buChar char="-"/>
            </a:pPr>
            <a:r>
              <a:rPr lang="ru-RU" smtClean="0"/>
              <a:t>это сумма всех инвестиционных требований к компании; рыночная стоимость заемных средств и рыночная стоимость акционерного капитала.</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10436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000" smtClean="0"/>
              <a:t>MVA-</a:t>
            </a:r>
            <a:r>
              <a:rPr lang="ru-RU" sz="3000" smtClean="0"/>
              <a:t>(</a:t>
            </a:r>
            <a:r>
              <a:rPr lang="en-US" sz="3000" smtClean="0"/>
              <a:t>market value added)-</a:t>
            </a:r>
            <a:r>
              <a:rPr lang="ru-RU" sz="3000" smtClean="0"/>
              <a:t>рыночная добавленная стоимость</a:t>
            </a:r>
          </a:p>
        </p:txBody>
      </p:sp>
      <p:sp>
        <p:nvSpPr>
          <p:cNvPr id="12291"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ru-RU" sz="2600" smtClean="0"/>
          </a:p>
          <a:p>
            <a:pPr eaLnBrk="1" hangingPunct="1">
              <a:lnSpc>
                <a:spcPct val="80000"/>
              </a:lnSpc>
              <a:buFont typeface="Wingdings" pitchFamily="2" charset="2"/>
              <a:buNone/>
            </a:pPr>
            <a:endParaRPr lang="ru-RU" sz="2600" smtClean="0"/>
          </a:p>
          <a:p>
            <a:pPr eaLnBrk="1" hangingPunct="1">
              <a:lnSpc>
                <a:spcPct val="80000"/>
              </a:lnSpc>
            </a:pPr>
            <a:r>
              <a:rPr lang="ru-RU" sz="2600" smtClean="0"/>
              <a:t>Чем выше </a:t>
            </a:r>
            <a:r>
              <a:rPr lang="en-US" sz="2600" smtClean="0"/>
              <a:t>MVA</a:t>
            </a:r>
            <a:r>
              <a:rPr lang="ru-RU" sz="2600" smtClean="0"/>
              <a:t>, тем лучше. Высокий показатель </a:t>
            </a:r>
          </a:p>
          <a:p>
            <a:pPr eaLnBrk="1" hangingPunct="1">
              <a:lnSpc>
                <a:spcPct val="80000"/>
              </a:lnSpc>
            </a:pPr>
            <a:r>
              <a:rPr lang="en-US" sz="2600" smtClean="0"/>
              <a:t>MVA</a:t>
            </a:r>
            <a:r>
              <a:rPr lang="ru-RU" sz="2600" smtClean="0"/>
              <a:t> показывает, что компания создала ценность для акционеров. </a:t>
            </a:r>
            <a:endParaRPr lang="en-US" sz="2600" smtClean="0"/>
          </a:p>
          <a:p>
            <a:pPr eaLnBrk="1" hangingPunct="1">
              <a:lnSpc>
                <a:spcPct val="80000"/>
              </a:lnSpc>
            </a:pPr>
            <a:r>
              <a:rPr lang="en-US" sz="2600" smtClean="0"/>
              <a:t>MVA</a:t>
            </a:r>
            <a:r>
              <a:rPr lang="ru-RU" sz="2600" smtClean="0"/>
              <a:t> эквивалентна приведенной стоимости всех ожидаемых в будущем составляющих </a:t>
            </a:r>
            <a:r>
              <a:rPr lang="en-US" sz="2600" smtClean="0"/>
              <a:t>EVA</a:t>
            </a:r>
            <a:r>
              <a:rPr lang="ru-RU" sz="2600" smtClean="0"/>
              <a:t>.</a:t>
            </a:r>
          </a:p>
          <a:p>
            <a:pPr eaLnBrk="1" hangingPunct="1">
              <a:lnSpc>
                <a:spcPct val="80000"/>
              </a:lnSpc>
            </a:pPr>
            <a:r>
              <a:rPr lang="ru-RU" sz="2600" smtClean="0"/>
              <a:t>Отрицательная </a:t>
            </a:r>
            <a:r>
              <a:rPr lang="en-US" sz="2600" smtClean="0"/>
              <a:t>MVA</a:t>
            </a:r>
            <a:r>
              <a:rPr lang="ru-RU" sz="2600" smtClean="0"/>
              <a:t> означает, что ценность действий и инвестиционных решений ниже, чем ценность капитала, инвесторованного в компанию рынками капитала. Это означает, что ценность была разрушена.</a:t>
            </a:r>
          </a:p>
        </p:txBody>
      </p:sp>
      <p:sp>
        <p:nvSpPr>
          <p:cNvPr id="12292" name="Rectangle 4"/>
          <p:cNvSpPr>
            <a:spLocks noChangeArrowheads="1"/>
          </p:cNvSpPr>
          <p:nvPr/>
        </p:nvSpPr>
        <p:spPr bwMode="auto">
          <a:xfrm>
            <a:off x="711200" y="1600200"/>
            <a:ext cx="10871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MVA = </a:t>
            </a:r>
            <a:r>
              <a:rPr lang="ru-RU" sz="2400"/>
              <a:t>рыночная стоимость – инвестированный капитал</a:t>
            </a: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2145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000" smtClean="0"/>
              <a:t>MVA-</a:t>
            </a:r>
            <a:r>
              <a:rPr lang="ru-RU" sz="3000" smtClean="0"/>
              <a:t>(</a:t>
            </a:r>
            <a:r>
              <a:rPr lang="en-US" sz="3000" smtClean="0"/>
              <a:t>market value added)-</a:t>
            </a:r>
            <a:r>
              <a:rPr lang="ru-RU" sz="3000" smtClean="0"/>
              <a:t>рыночная добавленная стоимость</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ru-RU" u="sng" smtClean="0"/>
              <a:t>Недостатки:</a:t>
            </a:r>
            <a:endParaRPr lang="en-US" u="sng" smtClean="0"/>
          </a:p>
          <a:p>
            <a:pPr eaLnBrk="1" hangingPunct="1"/>
            <a:r>
              <a:rPr lang="en-US" smtClean="0"/>
              <a:t>MVA</a:t>
            </a:r>
            <a:r>
              <a:rPr lang="ru-RU" smtClean="0"/>
              <a:t> не учитывает альтернативные стоимости инвестированного капитала</a:t>
            </a:r>
            <a:endParaRPr lang="en-US" smtClean="0"/>
          </a:p>
          <a:p>
            <a:pPr eaLnBrk="1" hangingPunct="1"/>
            <a:r>
              <a:rPr lang="en-US" smtClean="0"/>
              <a:t>MVA</a:t>
            </a:r>
            <a:r>
              <a:rPr lang="ru-RU" smtClean="0"/>
              <a:t> не учитывает промежуточные прибыли акционерам</a:t>
            </a:r>
            <a:endParaRPr lang="en-US" smtClean="0"/>
          </a:p>
          <a:p>
            <a:pPr eaLnBrk="1" hangingPunct="1"/>
            <a:r>
              <a:rPr lang="en-US" smtClean="0"/>
              <a:t>MVA</a:t>
            </a:r>
            <a:r>
              <a:rPr lang="ru-RU" smtClean="0"/>
              <a:t> не возможно высчитать на уровне стратегической бизнес единицы и для частной компании</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8268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sz="3400" smtClean="0"/>
              <a:t>С</a:t>
            </a:r>
            <a:r>
              <a:rPr lang="en-US" sz="3400" smtClean="0"/>
              <a:t>VA-</a:t>
            </a:r>
            <a:r>
              <a:rPr lang="ru-RU" sz="3400" smtClean="0"/>
              <a:t>(са</a:t>
            </a:r>
            <a:r>
              <a:rPr lang="en-US" sz="3400" smtClean="0"/>
              <a:t>sh value added)-</a:t>
            </a:r>
            <a:r>
              <a:rPr lang="ru-RU" sz="3400" smtClean="0"/>
              <a:t>денежная добавленная стоимость</a:t>
            </a:r>
          </a:p>
        </p:txBody>
      </p:sp>
      <p:sp>
        <p:nvSpPr>
          <p:cNvPr id="14339" name="Rectangle 3"/>
          <p:cNvSpPr>
            <a:spLocks noGrp="1" noChangeArrowheads="1"/>
          </p:cNvSpPr>
          <p:nvPr>
            <p:ph type="body" idx="1"/>
          </p:nvPr>
        </p:nvSpPr>
        <p:spPr/>
        <p:txBody>
          <a:bodyPr/>
          <a:lstStyle/>
          <a:p>
            <a:pPr eaLnBrk="1" hangingPunct="1">
              <a:buFont typeface="Wingdings" pitchFamily="2" charset="2"/>
              <a:buNone/>
            </a:pPr>
            <a:r>
              <a:rPr lang="ru-RU" smtClean="0"/>
              <a:t>                                                            </a:t>
            </a:r>
          </a:p>
          <a:p>
            <a:pPr eaLnBrk="1" hangingPunct="1">
              <a:buFont typeface="Wingdings" pitchFamily="2" charset="2"/>
              <a:buNone/>
            </a:pPr>
            <a:r>
              <a:rPr lang="ru-RU" smtClean="0"/>
              <a:t>                                                            , где</a:t>
            </a:r>
          </a:p>
          <a:p>
            <a:pPr eaLnBrk="1" hangingPunct="1">
              <a:buFont typeface="Wingdings" pitchFamily="2" charset="2"/>
              <a:buNone/>
            </a:pPr>
            <a:endParaRPr lang="ru-RU" sz="2400" smtClean="0"/>
          </a:p>
          <a:p>
            <a:pPr eaLnBrk="1" hangingPunct="1">
              <a:buFont typeface="Wingdings" pitchFamily="2" charset="2"/>
              <a:buNone/>
            </a:pPr>
            <a:r>
              <a:rPr lang="en-US" sz="2400" smtClean="0"/>
              <a:t>AOCF</a:t>
            </a:r>
            <a:r>
              <a:rPr lang="ru-RU" sz="2400" smtClean="0"/>
              <a:t>-(А</a:t>
            </a:r>
            <a:r>
              <a:rPr lang="en-US" sz="2400" smtClean="0"/>
              <a:t>djusted Operating Cash Flows) – </a:t>
            </a:r>
            <a:r>
              <a:rPr lang="ru-RU" sz="2400" smtClean="0"/>
              <a:t>скорректированный операционный денежный поток</a:t>
            </a:r>
          </a:p>
          <a:p>
            <a:pPr eaLnBrk="1" hangingPunct="1">
              <a:buFont typeface="Wingdings" pitchFamily="2" charset="2"/>
              <a:buNone/>
            </a:pPr>
            <a:r>
              <a:rPr lang="en-US" sz="2400" smtClean="0"/>
              <a:t>WACC</a:t>
            </a:r>
            <a:r>
              <a:rPr lang="ru-RU" sz="2400" smtClean="0"/>
              <a:t> - средневзвешенная цена капитала</a:t>
            </a:r>
          </a:p>
          <a:p>
            <a:pPr eaLnBrk="1" hangingPunct="1">
              <a:buFont typeface="Wingdings" pitchFamily="2" charset="2"/>
              <a:buNone/>
            </a:pPr>
            <a:r>
              <a:rPr lang="en-US" sz="2400" smtClean="0"/>
              <a:t>TA</a:t>
            </a:r>
            <a:r>
              <a:rPr lang="ru-RU" sz="2400" smtClean="0"/>
              <a:t> – суммарные скорректированные активы</a:t>
            </a:r>
          </a:p>
          <a:p>
            <a:pPr eaLnBrk="1" hangingPunct="1">
              <a:buFont typeface="Wingdings" pitchFamily="2" charset="2"/>
              <a:buNone/>
            </a:pPr>
            <a:endParaRPr lang="ru-RU" sz="2400" smtClean="0"/>
          </a:p>
        </p:txBody>
      </p:sp>
      <p:sp>
        <p:nvSpPr>
          <p:cNvPr id="14340" name="Rectangle 4"/>
          <p:cNvSpPr>
            <a:spLocks noChangeArrowheads="1"/>
          </p:cNvSpPr>
          <p:nvPr/>
        </p:nvSpPr>
        <p:spPr bwMode="auto">
          <a:xfrm>
            <a:off x="1727200" y="1828800"/>
            <a:ext cx="74168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t>CVA = AOCF-WACC*TA</a:t>
            </a:r>
            <a:endParaRPr lang="ru-RU" sz="280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6501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ru-RU" sz="3400" smtClean="0"/>
              <a:t>С</a:t>
            </a:r>
            <a:r>
              <a:rPr lang="en-US" sz="3400" smtClean="0"/>
              <a:t>VA-</a:t>
            </a:r>
            <a:r>
              <a:rPr lang="ru-RU" sz="3400" smtClean="0"/>
              <a:t>(са</a:t>
            </a:r>
            <a:r>
              <a:rPr lang="en-US" sz="3400" smtClean="0"/>
              <a:t>sh value added)-</a:t>
            </a:r>
            <a:r>
              <a:rPr lang="ru-RU" sz="3400" smtClean="0"/>
              <a:t>денежная добавленная стоимость</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ru-RU" sz="2600" u="sng" smtClean="0"/>
              <a:t>Преимущества:</a:t>
            </a:r>
          </a:p>
          <a:p>
            <a:pPr eaLnBrk="1" hangingPunct="1"/>
            <a:r>
              <a:rPr lang="ru-RU" sz="2600" smtClean="0"/>
              <a:t>В качестве отдачи от инвестиционного капитала используется потоковый показатель – денежные потоки</a:t>
            </a:r>
          </a:p>
          <a:p>
            <a:pPr eaLnBrk="1" hangingPunct="1"/>
            <a:r>
              <a:rPr lang="ru-RU" sz="2600" smtClean="0"/>
              <a:t>В явном виде, в отличие от показателя </a:t>
            </a:r>
            <a:r>
              <a:rPr lang="en-US" sz="2600" smtClean="0"/>
              <a:t>CFROI</a:t>
            </a:r>
            <a:r>
              <a:rPr lang="ru-RU" sz="2600" smtClean="0"/>
              <a:t>, учитываются затраты на привлечение и обслуживание капитала из разных источников, т.е. средневзвешенная цена капитала</a:t>
            </a:r>
          </a:p>
          <a:p>
            <a:pPr eaLnBrk="1" hangingPunct="1"/>
            <a:r>
              <a:rPr lang="en-US" sz="2600" smtClean="0"/>
              <a:t>CVA </a:t>
            </a:r>
            <a:r>
              <a:rPr lang="ru-RU" sz="2600" smtClean="0"/>
              <a:t>можно высчитать на уровне стратегической бизнес единицы </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935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10058400" cy="1295400"/>
          </a:xfrm>
        </p:spPr>
        <p:txBody>
          <a:bodyPr>
            <a:normAutofit/>
          </a:bodyPr>
          <a:lstStyle/>
          <a:p>
            <a:pPr eaLnBrk="1" hangingPunct="1"/>
            <a:r>
              <a:rPr lang="en-US" sz="3000" smtClean="0"/>
              <a:t>CFROI-</a:t>
            </a:r>
            <a:r>
              <a:rPr lang="ru-RU" sz="3000" smtClean="0"/>
              <a:t>(</a:t>
            </a:r>
            <a:r>
              <a:rPr lang="en-US" sz="3000" smtClean="0"/>
              <a:t>cash flow return on investment)-</a:t>
            </a:r>
            <a:r>
              <a:rPr lang="ru-RU" sz="3000" smtClean="0"/>
              <a:t>доходность инвестиций на основе денежного потока</a:t>
            </a:r>
          </a:p>
        </p:txBody>
      </p:sp>
      <p:sp>
        <p:nvSpPr>
          <p:cNvPr id="16387" name="Rectangle 3"/>
          <p:cNvSpPr>
            <a:spLocks noGrp="1" noChangeArrowheads="1"/>
          </p:cNvSpPr>
          <p:nvPr>
            <p:ph type="body" idx="1"/>
          </p:nvPr>
        </p:nvSpPr>
        <p:spPr>
          <a:xfrm>
            <a:off x="609600" y="1676401"/>
            <a:ext cx="10972800" cy="4411663"/>
          </a:xfrm>
        </p:spPr>
        <p:txBody>
          <a:bodyPr/>
          <a:lstStyle/>
          <a:p>
            <a:pPr eaLnBrk="1" hangingPunct="1">
              <a:buFont typeface="Wingdings" pitchFamily="2" charset="2"/>
              <a:buNone/>
            </a:pPr>
            <a:endParaRPr lang="ru-RU" smtClean="0"/>
          </a:p>
          <a:p>
            <a:pPr eaLnBrk="1" hangingPunct="1">
              <a:buFont typeface="Wingdings" pitchFamily="2" charset="2"/>
              <a:buNone/>
            </a:pPr>
            <a:r>
              <a:rPr lang="ru-RU" smtClean="0"/>
              <a:t>                                                       , где</a:t>
            </a:r>
          </a:p>
          <a:p>
            <a:pPr eaLnBrk="1" hangingPunct="1">
              <a:buFont typeface="Wingdings" pitchFamily="2" charset="2"/>
              <a:buNone/>
            </a:pPr>
            <a:r>
              <a:rPr lang="ru-RU" sz="2800" smtClean="0"/>
              <a:t>CFadj - скорректированные на инфляцию денежные притоки (inflation adjusted cash inflows)</a:t>
            </a:r>
          </a:p>
          <a:p>
            <a:pPr eaLnBrk="1" hangingPunct="1">
              <a:buFont typeface="Wingdings" pitchFamily="2" charset="2"/>
              <a:buNone/>
            </a:pPr>
            <a:r>
              <a:rPr lang="ru-RU" sz="2800" smtClean="0"/>
              <a:t>CIadj - скорректированные на инфляцию денежные инвестиции в организацию (inflation adjusted cash investments)</a:t>
            </a:r>
          </a:p>
        </p:txBody>
      </p:sp>
      <p:sp>
        <p:nvSpPr>
          <p:cNvPr id="16388" name="Rectangle 4"/>
          <p:cNvSpPr>
            <a:spLocks noChangeArrowheads="1"/>
          </p:cNvSpPr>
          <p:nvPr/>
        </p:nvSpPr>
        <p:spPr bwMode="auto">
          <a:xfrm>
            <a:off x="3352800" y="1905000"/>
            <a:ext cx="50800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t>CFROI</a:t>
            </a:r>
            <a:r>
              <a:rPr lang="ru-RU" sz="2800"/>
              <a:t> = CFadj/CIadj</a:t>
            </a: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255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25" name="Object 1"/>
          <p:cNvGraphicFramePr>
            <a:graphicFrameLocks noChangeAspect="1"/>
          </p:cNvGraphicFramePr>
          <p:nvPr>
            <p:extLst>
              <p:ext uri="{D42A27DB-BD31-4B8C-83A1-F6EECF244321}">
                <p14:modId xmlns:p14="http://schemas.microsoft.com/office/powerpoint/2010/main" val="230239428"/>
              </p:ext>
            </p:extLst>
          </p:nvPr>
        </p:nvGraphicFramePr>
        <p:xfrm>
          <a:off x="155182" y="214291"/>
          <a:ext cx="10069277" cy="6463653"/>
        </p:xfrm>
        <a:graphic>
          <a:graphicData uri="http://schemas.openxmlformats.org/presentationml/2006/ole">
            <mc:AlternateContent xmlns:mc="http://schemas.openxmlformats.org/markup-compatibility/2006">
              <mc:Choice xmlns:v="urn:schemas-microsoft-com:vml" Requires="v">
                <p:oleObj spid="_x0000_s1030" r:id="rId3" imgW="6801120" imgH="6750720" progId="CorelDraw.Graphic.15">
                  <p:embed/>
                </p:oleObj>
              </mc:Choice>
              <mc:Fallback>
                <p:oleObj r:id="rId3" imgW="6801120" imgH="6750720" progId="CorelDraw.Graphic.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82" y="214291"/>
                        <a:ext cx="10069277" cy="6463653"/>
                      </a:xfrm>
                      <a:prstGeom prst="rect">
                        <a:avLst/>
                      </a:prstGeom>
                      <a:noFill/>
                      <a:extLst/>
                    </p:spPr>
                  </p:pic>
                </p:oleObj>
              </mc:Fallback>
            </mc:AlternateContent>
          </a:graphicData>
        </a:graphic>
      </p:graphicFrame>
      <p:sp>
        <p:nvSpPr>
          <p:cNvPr id="1027" name="Rectangle 3"/>
          <p:cNvSpPr>
            <a:spLocks noChangeArrowheads="1"/>
          </p:cNvSpPr>
          <p:nvPr/>
        </p:nvSpPr>
        <p:spPr bwMode="auto">
          <a:xfrm>
            <a:off x="9902621" y="138499"/>
            <a:ext cx="2434072"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2000" b="1" i="0" u="none" strike="noStrike" cap="none" normalizeH="0" baseline="0" dirty="0" smtClean="0">
                <a:ln>
                  <a:noFill/>
                </a:ln>
                <a:solidFill>
                  <a:srgbClr val="000000"/>
                </a:solidFill>
                <a:effectLst/>
                <a:latin typeface="Arial" pitchFamily="34" charset="0"/>
                <a:ea typeface="Times New Roman" pitchFamily="18" charset="0"/>
              </a:rPr>
              <a:t>Совокупная денежно-финансовая система</a:t>
            </a:r>
            <a:r>
              <a:rPr kumimoji="0" lang="ru-RU" sz="2000" b="1" i="0" u="none" strike="noStrike" cap="none" normalizeH="0" dirty="0" smtClean="0">
                <a:ln>
                  <a:noFill/>
                </a:ln>
                <a:solidFill>
                  <a:srgbClr val="000000"/>
                </a:solidFill>
                <a:effectLst/>
                <a:latin typeface="Arial" pitchFamily="34" charset="0"/>
                <a:ea typeface="Times New Roman" pitchFamily="18" charset="0"/>
              </a:rPr>
              <a:t> </a:t>
            </a:r>
            <a:r>
              <a:rPr kumimoji="0" lang="ru-RU" i="0" u="none" strike="noStrike" cap="none" normalizeH="0" dirty="0" smtClean="0">
                <a:ln>
                  <a:noFill/>
                </a:ln>
                <a:solidFill>
                  <a:srgbClr val="000000"/>
                </a:solidFill>
                <a:effectLst/>
                <a:latin typeface="Arial" pitchFamily="34" charset="0"/>
                <a:ea typeface="Times New Roman" pitchFamily="18" charset="0"/>
              </a:rPr>
              <a:t>(</a:t>
            </a:r>
            <a:r>
              <a:rPr lang="ru-RU" dirty="0" smtClean="0">
                <a:latin typeface="Arial" pitchFamily="34" charset="0"/>
              </a:rPr>
              <a:t>Мельников В.Д</a:t>
            </a:r>
            <a:r>
              <a:rPr lang="ru-RU" dirty="0">
                <a:latin typeface="Arial" pitchFamily="34" charset="0"/>
              </a:rPr>
              <a:t>. Теория финансов: </a:t>
            </a:r>
            <a:r>
              <a:rPr lang="ru-RU" dirty="0" smtClean="0">
                <a:latin typeface="Arial" pitchFamily="34" charset="0"/>
              </a:rPr>
              <a:t>Учебник. Алматы. 2013</a:t>
            </a:r>
            <a:endParaRPr kumimoji="0" lang="ru-RU" i="0" u="none" strike="noStrike" cap="none" normalizeH="0" baseline="0" dirty="0" smtClean="0">
              <a:ln>
                <a:noFill/>
              </a:ln>
              <a:solidFill>
                <a:schemeClr val="tx1"/>
              </a:solidFill>
              <a:effectLst/>
              <a:latin typeface="Arial" pitchFamily="34" charset="0"/>
            </a:endParaRP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638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sz="3000" smtClean="0"/>
              <a:t>CFROI-</a:t>
            </a:r>
            <a:r>
              <a:rPr lang="ru-RU" sz="3000" smtClean="0"/>
              <a:t>(</a:t>
            </a:r>
            <a:r>
              <a:rPr lang="en-US" sz="3000" smtClean="0"/>
              <a:t>cash flow return on investment)-</a:t>
            </a:r>
            <a:r>
              <a:rPr lang="ru-RU" sz="3000" smtClean="0"/>
              <a:t>доходность инвестиций на основе денежного потока</a:t>
            </a:r>
          </a:p>
        </p:txBody>
      </p:sp>
      <p:sp>
        <p:nvSpPr>
          <p:cNvPr id="17411" name="Rectangle 3"/>
          <p:cNvSpPr>
            <a:spLocks noGrp="1" noChangeArrowheads="1"/>
          </p:cNvSpPr>
          <p:nvPr>
            <p:ph type="body" idx="1"/>
          </p:nvPr>
        </p:nvSpPr>
        <p:spPr/>
        <p:txBody>
          <a:bodyPr/>
          <a:lstStyle/>
          <a:p>
            <a:pPr eaLnBrk="1" hangingPunct="1">
              <a:buFont typeface="Wingdings" pitchFamily="2" charset="2"/>
              <a:buNone/>
            </a:pPr>
            <a:r>
              <a:rPr lang="ru-RU" u="sng" smtClean="0"/>
              <a:t>Преимущества</a:t>
            </a:r>
            <a:r>
              <a:rPr lang="ru-RU" smtClean="0"/>
              <a:t>:</a:t>
            </a:r>
          </a:p>
          <a:p>
            <a:pPr eaLnBrk="1" hangingPunct="1"/>
            <a:r>
              <a:rPr lang="ru-RU" smtClean="0"/>
              <a:t>Учитываются денежные потоки</a:t>
            </a:r>
          </a:p>
          <a:p>
            <a:pPr eaLnBrk="1" hangingPunct="1"/>
            <a:r>
              <a:rPr lang="ru-RU" smtClean="0"/>
              <a:t>Как денежные потоки, генерируемые</a:t>
            </a:r>
          </a:p>
          <a:p>
            <a:pPr eaLnBrk="1" hangingPunct="1">
              <a:buFont typeface="Wingdings" pitchFamily="2" charset="2"/>
              <a:buNone/>
            </a:pPr>
            <a:r>
              <a:rPr lang="ru-RU" smtClean="0"/>
              <a:t>   существующими и будущими активами, так и первоначальные инвестиции выражаются в текущих ценах, т.е. учитывается фактор инфляции</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7683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3000" smtClean="0"/>
              <a:t>CFROI-</a:t>
            </a:r>
            <a:r>
              <a:rPr lang="ru-RU" sz="3000" smtClean="0"/>
              <a:t>(</a:t>
            </a:r>
            <a:r>
              <a:rPr lang="en-US" sz="3000" smtClean="0"/>
              <a:t>cash flow return on investment)-</a:t>
            </a:r>
            <a:r>
              <a:rPr lang="ru-RU" sz="3000" smtClean="0"/>
              <a:t>доходность инвестиций на основе денежного потока</a:t>
            </a:r>
          </a:p>
        </p:txBody>
      </p:sp>
      <p:sp>
        <p:nvSpPr>
          <p:cNvPr id="18435" name="Rectangle 3"/>
          <p:cNvSpPr>
            <a:spLocks noGrp="1" noChangeArrowheads="1"/>
          </p:cNvSpPr>
          <p:nvPr>
            <p:ph type="body" idx="1"/>
          </p:nvPr>
        </p:nvSpPr>
        <p:spPr>
          <a:xfrm>
            <a:off x="609600" y="1719264"/>
            <a:ext cx="10972800" cy="5138737"/>
          </a:xfrm>
        </p:spPr>
        <p:txBody>
          <a:bodyPr/>
          <a:lstStyle/>
          <a:p>
            <a:pPr eaLnBrk="1" hangingPunct="1">
              <a:buFont typeface="Wingdings" pitchFamily="2" charset="2"/>
              <a:buNone/>
            </a:pPr>
            <a:r>
              <a:rPr lang="ru-RU" u="sng" smtClean="0"/>
              <a:t>Недостатки</a:t>
            </a:r>
            <a:r>
              <a:rPr lang="ru-RU" smtClean="0"/>
              <a:t>:</a:t>
            </a:r>
          </a:p>
          <a:p>
            <a:pPr eaLnBrk="1" hangingPunct="1"/>
            <a:r>
              <a:rPr lang="ru-RU" smtClean="0"/>
              <a:t>Сложность расчета, так как для этого необходимо идентифицировать все денежные потоки, генерируемые как существующими, так и будущими активами</a:t>
            </a:r>
          </a:p>
          <a:p>
            <a:pPr eaLnBrk="1" hangingPunct="1"/>
            <a:r>
              <a:rPr lang="ru-RU" smtClean="0"/>
              <a:t>Результат выражается не в сумме  созданной (или разрушенной) стоимости, а в виде относительного показателя</a:t>
            </a:r>
          </a:p>
          <a:p>
            <a:pPr eaLnBrk="1" hangingPunct="1">
              <a:buFont typeface="Wingdings" pitchFamily="2" charset="2"/>
              <a:buNone/>
            </a:pPr>
            <a:endParaRPr lang="ru-RU" smtClean="0"/>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1372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22238"/>
            <a:ext cx="10668000" cy="1295400"/>
          </a:xfrm>
        </p:spPr>
        <p:txBody>
          <a:bodyPr/>
          <a:lstStyle/>
          <a:p>
            <a:pPr eaLnBrk="1" hangingPunct="1"/>
            <a:r>
              <a:rPr lang="en-US" sz="3500" smtClean="0"/>
              <a:t>TSR-(total shareholder return)-</a:t>
            </a:r>
            <a:br>
              <a:rPr lang="en-US" sz="3500" smtClean="0"/>
            </a:br>
            <a:r>
              <a:rPr lang="ru-RU" sz="3500" smtClean="0"/>
              <a:t>совокупная акционерная прибыль</a:t>
            </a:r>
          </a:p>
        </p:txBody>
      </p:sp>
      <p:sp>
        <p:nvSpPr>
          <p:cNvPr id="19459" name="Rectangle 3"/>
          <p:cNvSpPr>
            <a:spLocks noGrp="1" noChangeArrowheads="1"/>
          </p:cNvSpPr>
          <p:nvPr>
            <p:ph type="body" idx="1"/>
          </p:nvPr>
        </p:nvSpPr>
        <p:spPr/>
        <p:txBody>
          <a:bodyPr/>
          <a:lstStyle/>
          <a:p>
            <a:pPr eaLnBrk="1" hangingPunct="1">
              <a:buFont typeface="Wingdings" pitchFamily="2" charset="2"/>
              <a:buNone/>
            </a:pPr>
            <a:r>
              <a:rPr lang="ru-RU" smtClean="0"/>
              <a:t>- представляет собой изменение в стоимости основного капитала котирующейся компании в течение определенного периода (как правило, 1 год и более), плюс дивиденды, выраженные как процент плюс или минус к начальной стоимости </a:t>
            </a:r>
          </a:p>
        </p:txBody>
      </p:sp>
      <p:sp>
        <p:nvSpPr>
          <p:cNvPr id="19460" name="Rectangle 8"/>
          <p:cNvSpPr>
            <a:spLocks noChangeArrowheads="1"/>
          </p:cNvSpPr>
          <p:nvPr/>
        </p:nvSpPr>
        <p:spPr bwMode="auto">
          <a:xfrm>
            <a:off x="0" y="5181600"/>
            <a:ext cx="121920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000"/>
              <a:t>TSR</a:t>
            </a:r>
            <a:r>
              <a:rPr lang="ru-RU" sz="2000"/>
              <a:t> = (Курс акций на конец периода – </a:t>
            </a:r>
          </a:p>
          <a:p>
            <a:r>
              <a:rPr lang="ru-RU" sz="2000"/>
              <a:t>Курс акций на начало периода+Дивиденды)/Курс акций на начало периода</a:t>
            </a:r>
          </a:p>
          <a:p>
            <a:endParaRPr lang="ru-RU" sz="200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4393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22238"/>
            <a:ext cx="10668000" cy="1295400"/>
          </a:xfrm>
        </p:spPr>
        <p:txBody>
          <a:bodyPr/>
          <a:lstStyle/>
          <a:p>
            <a:pPr eaLnBrk="1" hangingPunct="1"/>
            <a:r>
              <a:rPr lang="en-US" sz="3500" smtClean="0"/>
              <a:t>TSR-(total shareholder return)-</a:t>
            </a:r>
            <a:br>
              <a:rPr lang="en-US" sz="3500" smtClean="0"/>
            </a:br>
            <a:r>
              <a:rPr lang="ru-RU" sz="3500" smtClean="0"/>
              <a:t>совокупная акционерная прибыль</a:t>
            </a:r>
          </a:p>
        </p:txBody>
      </p:sp>
      <p:sp>
        <p:nvSpPr>
          <p:cNvPr id="20483" name="Rectangle 3"/>
          <p:cNvSpPr>
            <a:spLocks noGrp="1" noChangeArrowheads="1"/>
          </p:cNvSpPr>
          <p:nvPr>
            <p:ph type="body" idx="1"/>
          </p:nvPr>
        </p:nvSpPr>
        <p:spPr/>
        <p:txBody>
          <a:bodyPr/>
          <a:lstStyle/>
          <a:p>
            <a:pPr eaLnBrk="1" hangingPunct="1">
              <a:lnSpc>
                <a:spcPct val="80000"/>
              </a:lnSpc>
              <a:buFont typeface="Wingdings" pitchFamily="2" charset="2"/>
              <a:buNone/>
            </a:pPr>
            <a:r>
              <a:rPr lang="ru-RU" sz="2600" u="sng" smtClean="0"/>
              <a:t>Преимущество:</a:t>
            </a:r>
            <a:endParaRPr lang="en-US" sz="2600" u="sng" smtClean="0"/>
          </a:p>
          <a:p>
            <a:pPr eaLnBrk="1" hangingPunct="1">
              <a:lnSpc>
                <a:spcPct val="80000"/>
              </a:lnSpc>
              <a:buFont typeface="Wingdings" pitchFamily="2" charset="2"/>
              <a:buNone/>
            </a:pPr>
            <a:r>
              <a:rPr lang="en-US" sz="2600" smtClean="0"/>
              <a:t>TSR</a:t>
            </a:r>
            <a:r>
              <a:rPr lang="ru-RU" sz="2600" smtClean="0"/>
              <a:t> можно легко сравнить по компаниям, а также относительно прибылей отрасли или рынка без учета размера организации, так как </a:t>
            </a:r>
            <a:r>
              <a:rPr lang="en-US" sz="2600" smtClean="0"/>
              <a:t>TSR </a:t>
            </a:r>
            <a:r>
              <a:rPr lang="ru-RU" sz="2600" smtClean="0"/>
              <a:t>измеряется в процентном выражении</a:t>
            </a:r>
          </a:p>
          <a:p>
            <a:pPr eaLnBrk="1" hangingPunct="1">
              <a:lnSpc>
                <a:spcPct val="80000"/>
              </a:lnSpc>
              <a:buFont typeface="Wingdings" pitchFamily="2" charset="2"/>
              <a:buNone/>
            </a:pPr>
            <a:endParaRPr lang="ru-RU" sz="2600" u="sng" smtClean="0"/>
          </a:p>
          <a:p>
            <a:pPr eaLnBrk="1" hangingPunct="1">
              <a:lnSpc>
                <a:spcPct val="80000"/>
              </a:lnSpc>
              <a:buFont typeface="Wingdings" pitchFamily="2" charset="2"/>
              <a:buNone/>
            </a:pPr>
            <a:r>
              <a:rPr lang="ru-RU" sz="2600" u="sng" smtClean="0"/>
              <a:t>Недостаток:</a:t>
            </a:r>
            <a:endParaRPr lang="en-US" sz="2600" u="sng" smtClean="0"/>
          </a:p>
          <a:p>
            <a:pPr eaLnBrk="1" hangingPunct="1">
              <a:lnSpc>
                <a:spcPct val="80000"/>
              </a:lnSpc>
              <a:buFont typeface="Wingdings" pitchFamily="2" charset="2"/>
              <a:buNone/>
            </a:pPr>
            <a:r>
              <a:rPr lang="en-US" sz="2600" smtClean="0"/>
              <a:t>TSR </a:t>
            </a:r>
            <a:r>
              <a:rPr lang="ru-RU" sz="2600" smtClean="0"/>
              <a:t>нельзя рассчитать на уровне стратегической бизнес единицы. Кроме того, по своей природе он не может быть вычислен для закрытых акционерных обществ, не говоря уже о неакционерных формах бизнеса.</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0591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35360" y="0"/>
            <a:ext cx="11521280" cy="6858000"/>
          </a:xfrm>
        </p:spPr>
        <p:txBody>
          <a:bodyPr>
            <a:noAutofit/>
          </a:bodyPr>
          <a:lstStyle/>
          <a:p>
            <a:pPr>
              <a:lnSpc>
                <a:spcPct val="90000"/>
              </a:lnSpc>
              <a:buNone/>
            </a:pPr>
            <a:r>
              <a:rPr lang="ru-RU" sz="4000" b="1" dirty="0" smtClean="0">
                <a:solidFill>
                  <a:schemeClr val="tx2"/>
                </a:solidFill>
              </a:rPr>
              <a:t>ВЫВОД:</a:t>
            </a:r>
          </a:p>
          <a:p>
            <a:pPr>
              <a:lnSpc>
                <a:spcPct val="90000"/>
              </a:lnSpc>
              <a:buNone/>
            </a:pPr>
            <a:r>
              <a:rPr lang="ru-RU" sz="3600" dirty="0" smtClean="0"/>
              <a:t>В силу того, что каждый из рассмотренных показателей имеет свои ограничения и недостатки, лучше использовать </a:t>
            </a:r>
            <a:r>
              <a:rPr lang="ru-RU" sz="3600" u="sng" dirty="0" smtClean="0"/>
              <a:t>несколько </a:t>
            </a:r>
            <a:r>
              <a:rPr lang="ru-RU" sz="3600" dirty="0" smtClean="0"/>
              <a:t>показателей при оценке процесса создания стоимости компании. </a:t>
            </a:r>
          </a:p>
          <a:p>
            <a:pPr eaLnBrk="1" hangingPunct="1">
              <a:lnSpc>
                <a:spcPct val="90000"/>
              </a:lnSpc>
              <a:buFont typeface="Wingdings" pitchFamily="2" charset="2"/>
              <a:buNone/>
            </a:pPr>
            <a:r>
              <a:rPr lang="ru-RU" sz="3600" dirty="0" smtClean="0"/>
              <a:t>В каждом конкретном случае менеджмент предприятия должен выбирать соответствующий стоимостной показатель исходя из соображений оперативности, выгод и затрат, связанных с получением информации, необходимой для его расчета.</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983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6011" y="1628800"/>
            <a:ext cx="12048661" cy="3600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3</a:t>
            </a:r>
            <a:r>
              <a:rPr lang="ru-RU" b="1" dirty="0"/>
              <a:t>. Показатели эффективности управления активами.</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859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39350" y="188640"/>
            <a:ext cx="11713301" cy="6552728"/>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Финансовый анализ </a:t>
            </a:r>
            <a:r>
              <a:rPr lang="ru-RU" dirty="0" smtClean="0"/>
              <a:t>– это </a:t>
            </a:r>
            <a:r>
              <a:rPr lang="ru-RU" dirty="0"/>
              <a:t>оценка и прогнозирование финансового состояния предприятия на основе его </a:t>
            </a:r>
            <a:r>
              <a:rPr lang="ru-RU" dirty="0" smtClean="0"/>
              <a:t>отчетности</a:t>
            </a:r>
            <a:r>
              <a:rPr lang="ru-RU" dirty="0"/>
              <a:t>. </a:t>
            </a:r>
          </a:p>
          <a:p>
            <a:pPr algn="l"/>
            <a:r>
              <a:rPr lang="ru-RU" dirty="0"/>
              <a:t>Главной </a:t>
            </a:r>
            <a:r>
              <a:rPr lang="ru-RU" b="1" dirty="0"/>
              <a:t>целью</a:t>
            </a:r>
            <a:r>
              <a:rPr lang="ru-RU" dirty="0"/>
              <a:t> любого вида финансового анализа является </a:t>
            </a:r>
            <a:r>
              <a:rPr lang="ru-RU" b="1" dirty="0"/>
              <a:t>оценка и идентификация внутренних проблем компании</a:t>
            </a:r>
            <a:r>
              <a:rPr lang="ru-RU" dirty="0"/>
              <a:t> для подготовки, обоснования и принятия различных управленческих решений, в том числе в области развития, выхода из кризиса, перехода к процедурам банкротства, покупки- продажи бизнеса или пакета акций, привлечения инвестиций (заемных средств). </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682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22421403"/>
              </p:ext>
            </p:extLst>
          </p:nvPr>
        </p:nvGraphicFramePr>
        <p:xfrm>
          <a:off x="335360" y="761056"/>
          <a:ext cx="11521280" cy="5698152"/>
        </p:xfrm>
        <a:graphic>
          <a:graphicData uri="http://schemas.openxmlformats.org/drawingml/2006/table">
            <a:tbl>
              <a:tblPr firstRow="1" bandRow="1">
                <a:tableStyleId>{5C22544A-7EE6-4342-B048-85BDC9FD1C3A}</a:tableStyleId>
              </a:tblPr>
              <a:tblGrid>
                <a:gridCol w="2784309"/>
                <a:gridCol w="3744416"/>
                <a:gridCol w="4992555"/>
              </a:tblGrid>
              <a:tr h="395096">
                <a:tc>
                  <a:txBody>
                    <a:bodyPr/>
                    <a:lstStyle/>
                    <a:p>
                      <a:endParaRPr lang="ru-RU" sz="2400" dirty="0"/>
                    </a:p>
                  </a:txBody>
                  <a:tcPr marL="121920" marR="121920"/>
                </a:tc>
                <a:tc>
                  <a:txBody>
                    <a:bodyPr/>
                    <a:lstStyle/>
                    <a:p>
                      <a:pPr algn="ctr"/>
                      <a:r>
                        <a:rPr lang="ru-RU" sz="2400" dirty="0" smtClean="0"/>
                        <a:t>Внешний анализ</a:t>
                      </a:r>
                      <a:endParaRPr lang="ru-RU" sz="2400" dirty="0"/>
                    </a:p>
                  </a:txBody>
                  <a:tcPr marL="121920" marR="121920"/>
                </a:tc>
                <a:tc>
                  <a:txBody>
                    <a:bodyPr/>
                    <a:lstStyle/>
                    <a:p>
                      <a:pPr algn="ctr"/>
                      <a:r>
                        <a:rPr lang="ru-RU" sz="2400" dirty="0" smtClean="0"/>
                        <a:t>Внутренний анализ</a:t>
                      </a:r>
                      <a:endParaRPr lang="ru-RU" sz="2400" dirty="0"/>
                    </a:p>
                  </a:txBody>
                  <a:tcPr marL="121920" marR="121920"/>
                </a:tc>
              </a:tr>
              <a:tr h="1122584">
                <a:tc>
                  <a:txBody>
                    <a:bodyPr/>
                    <a:lstStyle/>
                    <a:p>
                      <a:r>
                        <a:rPr lang="ru-RU" sz="2400" dirty="0" smtClean="0"/>
                        <a:t>Цель</a:t>
                      </a:r>
                      <a:endParaRPr lang="ru-RU" sz="2400" dirty="0"/>
                    </a:p>
                  </a:txBody>
                  <a:tcPr marL="121920" marR="121920"/>
                </a:tc>
                <a:tc>
                  <a:txBody>
                    <a:bodyPr/>
                    <a:lstStyle/>
                    <a:p>
                      <a:r>
                        <a:rPr lang="ru-RU" sz="2000" dirty="0" smtClean="0"/>
                        <a:t>Оценка финансового состояния (проблема выбора)</a:t>
                      </a:r>
                      <a:endParaRPr lang="ru-RU" sz="2000" dirty="0"/>
                    </a:p>
                  </a:txBody>
                  <a:tcPr marL="121920" marR="121920"/>
                </a:tc>
                <a:tc>
                  <a:txBody>
                    <a:bodyPr/>
                    <a:lstStyle/>
                    <a:p>
                      <a:r>
                        <a:rPr lang="ru-RU" sz="2000" dirty="0" smtClean="0"/>
                        <a:t>Улучшение финансового состояния</a:t>
                      </a:r>
                      <a:endParaRPr lang="ru-RU" sz="2000" dirty="0"/>
                    </a:p>
                  </a:txBody>
                  <a:tcPr marL="121920" marR="121920"/>
                </a:tc>
              </a:tr>
              <a:tr h="1122584">
                <a:tc>
                  <a:txBody>
                    <a:bodyPr/>
                    <a:lstStyle/>
                    <a:p>
                      <a:r>
                        <a:rPr lang="ru-RU" sz="2400" dirty="0" smtClean="0"/>
                        <a:t>Исходные данные</a:t>
                      </a:r>
                      <a:endParaRPr lang="ru-RU" sz="2400" dirty="0"/>
                    </a:p>
                  </a:txBody>
                  <a:tcPr marL="121920" marR="121920"/>
                </a:tc>
                <a:tc>
                  <a:txBody>
                    <a:bodyPr/>
                    <a:lstStyle/>
                    <a:p>
                      <a:r>
                        <a:rPr lang="ru-RU" sz="2000" dirty="0" smtClean="0"/>
                        <a:t>Открытая (стандартная) финансовая отчетность</a:t>
                      </a:r>
                      <a:endParaRPr lang="ru-RU" sz="2000" dirty="0"/>
                    </a:p>
                  </a:txBody>
                  <a:tcPr marL="121920" marR="121920"/>
                </a:tc>
                <a:tc>
                  <a:txBody>
                    <a:bodyPr/>
                    <a:lstStyle/>
                    <a:p>
                      <a:r>
                        <a:rPr lang="ru-RU" sz="2000" dirty="0" smtClean="0"/>
                        <a:t>Любая информация, необходимая для решения поставленной задачи</a:t>
                      </a:r>
                      <a:endParaRPr lang="ru-RU" sz="2000" dirty="0"/>
                    </a:p>
                  </a:txBody>
                  <a:tcPr marL="121920" marR="121920"/>
                </a:tc>
              </a:tr>
              <a:tr h="1122584">
                <a:tc>
                  <a:txBody>
                    <a:bodyPr/>
                    <a:lstStyle/>
                    <a:p>
                      <a:r>
                        <a:rPr lang="ru-RU" sz="2400" dirty="0" smtClean="0"/>
                        <a:t>Методика</a:t>
                      </a:r>
                      <a:endParaRPr lang="ru-RU" sz="2400" dirty="0"/>
                    </a:p>
                  </a:txBody>
                  <a:tcPr marL="121920" marR="121920"/>
                </a:tc>
                <a:tc>
                  <a:txBody>
                    <a:bodyPr/>
                    <a:lstStyle/>
                    <a:p>
                      <a:r>
                        <a:rPr lang="ru-RU" sz="2000" dirty="0" smtClean="0"/>
                        <a:t>Стандартная</a:t>
                      </a:r>
                      <a:endParaRPr lang="ru-RU" sz="2000" dirty="0"/>
                    </a:p>
                  </a:txBody>
                  <a:tcPr marL="121920" marR="121920"/>
                </a:tc>
                <a:tc>
                  <a:txBody>
                    <a:bodyPr/>
                    <a:lstStyle/>
                    <a:p>
                      <a:r>
                        <a:rPr lang="ru-RU" sz="2000" dirty="0" smtClean="0"/>
                        <a:t>Любая, соответствующая решению поставленной задачи</a:t>
                      </a:r>
                      <a:endParaRPr lang="ru-RU" sz="2000" dirty="0"/>
                    </a:p>
                  </a:txBody>
                  <a:tcPr marL="121920" marR="121920"/>
                </a:tc>
              </a:tr>
              <a:tr h="750616">
                <a:tc>
                  <a:txBody>
                    <a:bodyPr/>
                    <a:lstStyle/>
                    <a:p>
                      <a:r>
                        <a:rPr lang="ru-RU" sz="2400" dirty="0" smtClean="0"/>
                        <a:t>Акцент</a:t>
                      </a:r>
                      <a:endParaRPr lang="ru-RU" sz="2400" dirty="0"/>
                    </a:p>
                  </a:txBody>
                  <a:tcPr marL="121920" marR="121920"/>
                </a:tc>
                <a:tc>
                  <a:txBody>
                    <a:bodyPr/>
                    <a:lstStyle/>
                    <a:p>
                      <a:r>
                        <a:rPr lang="ru-RU" sz="2000" dirty="0" smtClean="0"/>
                        <a:t>Сравнение с другими предприятиями</a:t>
                      </a:r>
                      <a:endParaRPr lang="ru-RU" sz="2000" dirty="0"/>
                    </a:p>
                  </a:txBody>
                  <a:tcPr marL="121920" marR="121920"/>
                </a:tc>
                <a:tc>
                  <a:txBody>
                    <a:bodyPr/>
                    <a:lstStyle/>
                    <a:p>
                      <a:r>
                        <a:rPr lang="ru-RU" sz="2000" dirty="0" smtClean="0"/>
                        <a:t>Выявление причинно-следственных связей</a:t>
                      </a:r>
                      <a:endParaRPr lang="ru-RU" sz="2000" dirty="0"/>
                    </a:p>
                  </a:txBody>
                  <a:tcPr marL="121920" marR="121920"/>
                </a:tc>
              </a:tr>
              <a:tr h="1122584">
                <a:tc>
                  <a:txBody>
                    <a:bodyPr/>
                    <a:lstStyle/>
                    <a:p>
                      <a:r>
                        <a:rPr lang="ru-RU" sz="2400" dirty="0" smtClean="0"/>
                        <a:t>Объект исследования</a:t>
                      </a:r>
                      <a:endParaRPr lang="ru-RU" sz="2400" dirty="0"/>
                    </a:p>
                  </a:txBody>
                  <a:tcPr marL="121920" marR="121920"/>
                </a:tc>
                <a:tc>
                  <a:txBody>
                    <a:bodyPr/>
                    <a:lstStyle/>
                    <a:p>
                      <a:r>
                        <a:rPr lang="ru-RU" sz="2000" dirty="0" smtClean="0"/>
                        <a:t>Предприятие в целом</a:t>
                      </a:r>
                      <a:endParaRPr lang="ru-RU" sz="2000" dirty="0"/>
                    </a:p>
                  </a:txBody>
                  <a:tcPr marL="121920" marR="121920"/>
                </a:tc>
                <a:tc>
                  <a:txBody>
                    <a:bodyPr/>
                    <a:lstStyle/>
                    <a:p>
                      <a:r>
                        <a:rPr lang="ru-RU" sz="2000" dirty="0" smtClean="0"/>
                        <a:t>Предприятие, его структурные подразделения, направления деятельности, виды продукции</a:t>
                      </a:r>
                      <a:endParaRPr lang="ru-RU" sz="2000" dirty="0"/>
                    </a:p>
                  </a:txBody>
                  <a:tcPr marL="121920" marR="121920"/>
                </a:tc>
              </a:tr>
            </a:tbl>
          </a:graphicData>
        </a:graphic>
      </p:graphicFrame>
      <p:sp>
        <p:nvSpPr>
          <p:cNvPr id="3" name="Заголовок 1"/>
          <p:cNvSpPr txBox="1">
            <a:spLocks/>
          </p:cNvSpPr>
          <p:nvPr/>
        </p:nvSpPr>
        <p:spPr>
          <a:xfrm>
            <a:off x="96011" y="44624"/>
            <a:ext cx="12048661" cy="47667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t>Сравнение </a:t>
            </a:r>
            <a:r>
              <a:rPr lang="ru-RU" sz="2400" b="1" dirty="0"/>
              <a:t>внутреннего </a:t>
            </a:r>
            <a:r>
              <a:rPr lang="ru-RU" sz="2400" b="1" dirty="0" smtClean="0"/>
              <a:t>и внешнего </a:t>
            </a:r>
            <a:r>
              <a:rPr lang="ru-RU" sz="2400" b="1" dirty="0"/>
              <a:t>анализа</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852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31371" y="116632"/>
            <a:ext cx="11425269" cy="674136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Методы анализа финансовой отчетности являются:</a:t>
            </a:r>
            <a:endParaRPr lang="ru-RU" dirty="0"/>
          </a:p>
          <a:p>
            <a:pPr algn="l"/>
            <a:r>
              <a:rPr lang="ru-RU" dirty="0"/>
              <a:t>1)   </a:t>
            </a:r>
            <a:r>
              <a:rPr lang="ru-RU" b="1" dirty="0"/>
              <a:t>горизонтальный анализ (</a:t>
            </a:r>
            <a:r>
              <a:rPr lang="ru-RU" dirty="0"/>
              <a:t>сравнение позиций отчетных документов в динамике за один или несколько отчетных периодов)</a:t>
            </a:r>
          </a:p>
          <a:p>
            <a:pPr algn="l"/>
            <a:r>
              <a:rPr lang="ru-RU" dirty="0"/>
              <a:t>2)   </a:t>
            </a:r>
            <a:r>
              <a:rPr lang="ru-RU" b="1" dirty="0"/>
              <a:t>вертикальный анализ </a:t>
            </a:r>
            <a:r>
              <a:rPr lang="ru-RU" dirty="0"/>
              <a:t>(определяются процентные доли позиций отчетных документов по отношению к базовым величинам – активам или выручке от основной продукции, которые также затем рассматриваются в динамике за несколько лет.)</a:t>
            </a:r>
          </a:p>
          <a:p>
            <a:pPr algn="l"/>
            <a:r>
              <a:rPr lang="ru-RU" dirty="0"/>
              <a:t>3)   </a:t>
            </a:r>
            <a:r>
              <a:rPr lang="ru-RU" b="1" dirty="0"/>
              <a:t>анализ финансовых коэффициентов</a:t>
            </a:r>
            <a:r>
              <a:rPr lang="ru-RU" i="1" dirty="0"/>
              <a:t>,</a:t>
            </a:r>
            <a:r>
              <a:rPr lang="ru-RU" dirty="0"/>
              <a:t> рассчитываемые по данным финансовой отчетности, дают возможность всесторонне оценить текущее финансовое состояние предприятия и перспективу его развития в будущем.</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9288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grandars.ru/images/1/review/id/432/7984c92238.jpg"/>
          <p:cNvPicPr/>
          <p:nvPr/>
        </p:nvPicPr>
        <p:blipFill>
          <a:blip r:embed="rId2" cstate="print"/>
          <a:srcRect/>
          <a:stretch>
            <a:fillRect/>
          </a:stretch>
        </p:blipFill>
        <p:spPr bwMode="auto">
          <a:xfrm>
            <a:off x="143339" y="836712"/>
            <a:ext cx="11869869" cy="5184576"/>
          </a:xfrm>
          <a:prstGeom prst="rect">
            <a:avLst/>
          </a:prstGeom>
          <a:noFill/>
          <a:ln w="9525">
            <a:noFill/>
            <a:miter lim="800000"/>
            <a:headEnd/>
            <a:tailEnd/>
          </a:ln>
        </p:spPr>
      </p:pic>
      <p:sp>
        <p:nvSpPr>
          <p:cNvPr id="3" name="Прямоугольник 2"/>
          <p:cNvSpPr/>
          <p:nvPr/>
        </p:nvSpPr>
        <p:spPr>
          <a:xfrm>
            <a:off x="1406542" y="188640"/>
            <a:ext cx="9393981" cy="369332"/>
          </a:xfrm>
          <a:prstGeom prst="rect">
            <a:avLst/>
          </a:prstGeom>
        </p:spPr>
        <p:txBody>
          <a:bodyPr wrap="square">
            <a:spAutoFit/>
          </a:bodyPr>
          <a:lstStyle/>
          <a:p>
            <a:r>
              <a:rPr lang="ru-RU" b="1" dirty="0"/>
              <a:t>Основные блоки анализа финансового состояния предприятия</a:t>
            </a:r>
            <a:endParaRPr lang="ru-RU" dirty="0"/>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58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91209098"/>
              </p:ext>
            </p:extLst>
          </p:nvPr>
        </p:nvGraphicFramePr>
        <p:xfrm>
          <a:off x="239350" y="310714"/>
          <a:ext cx="11713301" cy="6023776"/>
        </p:xfrm>
        <a:graphic>
          <a:graphicData uri="http://schemas.openxmlformats.org/drawingml/2006/table">
            <a:tbl>
              <a:tblPr firstRow="1" bandRow="1">
                <a:tableStyleId>{5C22544A-7EE6-4342-B048-85BDC9FD1C3A}</a:tableStyleId>
              </a:tblPr>
              <a:tblGrid>
                <a:gridCol w="3456384"/>
                <a:gridCol w="8256917"/>
              </a:tblGrid>
              <a:tr h="936104">
                <a:tc>
                  <a:txBody>
                    <a:bodyPr/>
                    <a:lstStyle/>
                    <a:p>
                      <a:pPr algn="ctr"/>
                      <a:r>
                        <a:rPr lang="ru-RU" sz="2400" b="0" dirty="0" smtClean="0">
                          <a:solidFill>
                            <a:schemeClr val="tx1"/>
                          </a:solidFill>
                        </a:rPr>
                        <a:t>Главная </a:t>
                      </a:r>
                      <a:r>
                        <a:rPr lang="ru-RU" sz="2400" b="0" dirty="0" smtClean="0">
                          <a:solidFill>
                            <a:srgbClr val="FF0000"/>
                          </a:solidFill>
                        </a:rPr>
                        <a:t>цель</a:t>
                      </a:r>
                      <a:r>
                        <a:rPr lang="ru-RU" sz="2400" b="0" dirty="0" smtClean="0">
                          <a:solidFill>
                            <a:schemeClr val="tx1"/>
                          </a:solidFill>
                        </a:rPr>
                        <a:t> </a:t>
                      </a:r>
                      <a:r>
                        <a:rPr lang="ru-RU" b="0" dirty="0" smtClean="0">
                          <a:solidFill>
                            <a:srgbClr val="FF0000"/>
                          </a:solidFill>
                        </a:rPr>
                        <a:t>управления финансами корпорации</a:t>
                      </a:r>
                    </a:p>
                  </a:txBody>
                  <a:tcPr marL="121920" marR="121920"/>
                </a:tc>
                <a:tc>
                  <a:txBody>
                    <a:bodyPr/>
                    <a:lstStyle/>
                    <a:p>
                      <a:pPr algn="ctr"/>
                      <a:r>
                        <a:rPr lang="ru-RU" sz="2400" b="0" dirty="0" smtClean="0">
                          <a:solidFill>
                            <a:schemeClr val="tx1"/>
                          </a:solidFill>
                        </a:rPr>
                        <a:t>Основные задачи</a:t>
                      </a:r>
                      <a:r>
                        <a:rPr lang="ru-RU" b="0" dirty="0" smtClean="0">
                          <a:solidFill>
                            <a:schemeClr val="tx1"/>
                          </a:solidFill>
                        </a:rPr>
                        <a:t>, </a:t>
                      </a:r>
                    </a:p>
                    <a:p>
                      <a:pPr algn="ctr"/>
                      <a:r>
                        <a:rPr lang="ru-RU" b="0" dirty="0" smtClean="0">
                          <a:solidFill>
                            <a:schemeClr val="tx1"/>
                          </a:solidFill>
                        </a:rPr>
                        <a:t>направленные на реализацию его главной цели</a:t>
                      </a:r>
                    </a:p>
                  </a:txBody>
                  <a:tcPr marL="121920" marR="121920"/>
                </a:tc>
              </a:tr>
              <a:tr h="744320">
                <a:tc rowSpan="6">
                  <a:txBody>
                    <a:bodyPr/>
                    <a:lstStyle/>
                    <a:p>
                      <a:pPr algn="ctr"/>
                      <a:r>
                        <a:rPr lang="ru-RU" sz="2700" dirty="0" smtClean="0"/>
                        <a:t>Повышение</a:t>
                      </a:r>
                    </a:p>
                    <a:p>
                      <a:pPr algn="ctr"/>
                      <a:r>
                        <a:rPr lang="ru-RU" sz="2700" b="1" dirty="0" smtClean="0"/>
                        <a:t>благосостояния</a:t>
                      </a:r>
                    </a:p>
                    <a:p>
                      <a:pPr algn="ctr"/>
                      <a:r>
                        <a:rPr lang="ru-RU" sz="2700" dirty="0" smtClean="0"/>
                        <a:t>владельцев</a:t>
                      </a:r>
                    </a:p>
                    <a:p>
                      <a:pPr algn="ctr"/>
                      <a:r>
                        <a:rPr lang="ru-RU" sz="2700" dirty="0" smtClean="0"/>
                        <a:t>организации/</a:t>
                      </a:r>
                      <a:r>
                        <a:rPr lang="ru-RU" sz="2800" dirty="0" smtClean="0"/>
                        <a:t> </a:t>
                      </a:r>
                      <a:r>
                        <a:rPr lang="ru-RU" sz="2400" dirty="0" smtClean="0">
                          <a:solidFill>
                            <a:srgbClr val="FF0000"/>
                          </a:solidFill>
                        </a:rPr>
                        <a:t>максимизация рыночной стоимости существующих долей капитала владельцев</a:t>
                      </a:r>
                    </a:p>
                  </a:txBody>
                  <a:tcPr marL="121920" marR="121920" anchor="ctr"/>
                </a:tc>
                <a:tc>
                  <a:txBody>
                    <a:bodyPr/>
                    <a:lstStyle/>
                    <a:p>
                      <a:r>
                        <a:rPr lang="ru-RU" dirty="0" smtClean="0"/>
                        <a:t>1. </a:t>
                      </a:r>
                      <a:r>
                        <a:rPr lang="ru-RU" b="1" dirty="0" smtClean="0"/>
                        <a:t>Обеспечение</a:t>
                      </a:r>
                      <a:r>
                        <a:rPr lang="ru-RU" dirty="0" smtClean="0"/>
                        <a:t> </a:t>
                      </a:r>
                      <a:r>
                        <a:rPr lang="ru-RU" b="1" dirty="0" smtClean="0"/>
                        <a:t>формирования достаточного объема фи­нансовых ресурсов</a:t>
                      </a:r>
                      <a:r>
                        <a:rPr lang="ru-RU" dirty="0" smtClean="0"/>
                        <a:t> в соответствии с задачами развития организации в предстоящем периоде</a:t>
                      </a:r>
                    </a:p>
                  </a:txBody>
                  <a:tcPr marL="121920" marR="121920"/>
                </a:tc>
              </a:tr>
              <a:tr h="1093666">
                <a:tc vMerge="1">
                  <a:txBody>
                    <a:bodyPr/>
                    <a:lstStyle/>
                    <a:p>
                      <a:endParaRPr lang="ru-RU" dirty="0"/>
                    </a:p>
                  </a:txBody>
                  <a:tcPr/>
                </a:tc>
                <a:tc>
                  <a:txBody>
                    <a:bodyPr/>
                    <a:lstStyle/>
                    <a:p>
                      <a:r>
                        <a:rPr lang="ru-RU" dirty="0" smtClean="0"/>
                        <a:t>2. </a:t>
                      </a:r>
                      <a:r>
                        <a:rPr lang="ru-RU" b="1" dirty="0" smtClean="0"/>
                        <a:t>Обеспечение наиболее эффективного распределения и использования</a:t>
                      </a:r>
                      <a:r>
                        <a:rPr lang="ru-RU" dirty="0" smtClean="0"/>
                        <a:t> сформированного объема </a:t>
                      </a:r>
                      <a:r>
                        <a:rPr lang="ru-RU" b="1" dirty="0" smtClean="0"/>
                        <a:t>финансовых ре­сурсов </a:t>
                      </a:r>
                      <a:r>
                        <a:rPr lang="ru-RU" dirty="0" smtClean="0"/>
                        <a:t>в разрезе основных направлений деятельности ор­ганизации</a:t>
                      </a:r>
                    </a:p>
                  </a:txBody>
                  <a:tcPr marL="121920" marR="121920"/>
                </a:tc>
              </a:tr>
              <a:tr h="442386">
                <a:tc vMerge="1">
                  <a:txBody>
                    <a:bodyPr/>
                    <a:lstStyle/>
                    <a:p>
                      <a:endParaRPr lang="ru-RU" dirty="0"/>
                    </a:p>
                  </a:txBody>
                  <a:tcPr/>
                </a:tc>
                <a:tc>
                  <a:txBody>
                    <a:bodyPr/>
                    <a:lstStyle/>
                    <a:p>
                      <a:r>
                        <a:rPr lang="ru-RU" dirty="0" smtClean="0"/>
                        <a:t>3. </a:t>
                      </a:r>
                      <a:r>
                        <a:rPr lang="ru-RU" b="1" dirty="0" smtClean="0"/>
                        <a:t>Оптимизация денежного потока</a:t>
                      </a:r>
                    </a:p>
                  </a:txBody>
                  <a:tcPr marL="121920" marR="121920"/>
                </a:tc>
              </a:tr>
              <a:tr h="763570">
                <a:tc vMerge="1">
                  <a:txBody>
                    <a:bodyPr/>
                    <a:lstStyle/>
                    <a:p>
                      <a:endParaRPr lang="ru-RU" dirty="0"/>
                    </a:p>
                  </a:txBody>
                  <a:tcPr/>
                </a:tc>
                <a:tc>
                  <a:txBody>
                    <a:bodyPr/>
                    <a:lstStyle/>
                    <a:p>
                      <a:r>
                        <a:rPr lang="ru-RU" dirty="0" smtClean="0"/>
                        <a:t>4. </a:t>
                      </a:r>
                      <a:r>
                        <a:rPr lang="ru-RU" b="1" dirty="0" smtClean="0"/>
                        <a:t>Обеспечение максимизации прибыли </a:t>
                      </a:r>
                      <a:r>
                        <a:rPr lang="ru-RU" dirty="0" smtClean="0"/>
                        <a:t>организации </a:t>
                      </a:r>
                      <a:r>
                        <a:rPr lang="ru-RU" b="1" dirty="0" smtClean="0"/>
                        <a:t>при</a:t>
                      </a:r>
                      <a:r>
                        <a:rPr lang="ru-RU" dirty="0" smtClean="0"/>
                        <a:t> предусматриваемом </a:t>
                      </a:r>
                      <a:r>
                        <a:rPr lang="ru-RU" b="1" dirty="0" smtClean="0"/>
                        <a:t>уровне финансового риска</a:t>
                      </a:r>
                    </a:p>
                  </a:txBody>
                  <a:tcPr marL="121920" marR="121920"/>
                </a:tc>
              </a:tr>
              <a:tr h="763570">
                <a:tc vMerge="1">
                  <a:txBody>
                    <a:bodyPr/>
                    <a:lstStyle/>
                    <a:p>
                      <a:endParaRPr lang="ru-RU" dirty="0"/>
                    </a:p>
                  </a:txBody>
                  <a:tcPr/>
                </a:tc>
                <a:tc>
                  <a:txBody>
                    <a:bodyPr/>
                    <a:lstStyle/>
                    <a:p>
                      <a:r>
                        <a:rPr lang="ru-RU" dirty="0" smtClean="0"/>
                        <a:t>5. </a:t>
                      </a:r>
                      <a:r>
                        <a:rPr lang="ru-RU" b="1" dirty="0" smtClean="0"/>
                        <a:t>Обеспечение минимизации уровня финансового риска</a:t>
                      </a:r>
                      <a:r>
                        <a:rPr lang="ru-RU" dirty="0" smtClean="0"/>
                        <a:t> </a:t>
                      </a:r>
                      <a:r>
                        <a:rPr lang="ru-RU" b="1" dirty="0" smtClean="0"/>
                        <a:t>при</a:t>
                      </a:r>
                      <a:r>
                        <a:rPr lang="ru-RU" dirty="0" smtClean="0"/>
                        <a:t> предусматриваемом уровне </a:t>
                      </a:r>
                      <a:r>
                        <a:rPr lang="ru-RU" b="1" dirty="0" smtClean="0"/>
                        <a:t>прибыли</a:t>
                      </a:r>
                    </a:p>
                  </a:txBody>
                  <a:tcPr marL="121920" marR="121920"/>
                </a:tc>
              </a:tr>
              <a:tr h="442386">
                <a:tc vMerge="1">
                  <a:txBody>
                    <a:bodyPr/>
                    <a:lstStyle/>
                    <a:p>
                      <a:endParaRPr lang="ru-RU" dirty="0" smtClean="0"/>
                    </a:p>
                  </a:txBody>
                  <a:tcPr/>
                </a:tc>
                <a:tc>
                  <a:txBody>
                    <a:bodyPr/>
                    <a:lstStyle/>
                    <a:p>
                      <a:r>
                        <a:rPr lang="ru-RU" dirty="0" smtClean="0"/>
                        <a:t>6. </a:t>
                      </a:r>
                      <a:r>
                        <a:rPr lang="ru-RU" b="1" dirty="0" smtClean="0"/>
                        <a:t>Обеспечение постоянного финансового равновесия </a:t>
                      </a:r>
                      <a:r>
                        <a:rPr lang="ru-RU" dirty="0" smtClean="0"/>
                        <a:t>организации в процессе её развития</a:t>
                      </a:r>
                      <a:endParaRPr lang="ru-RU" b="1" dirty="0" smtClean="0"/>
                    </a:p>
                  </a:txBody>
                  <a:tcPr marL="121920" marR="121920"/>
                </a:tc>
              </a:tr>
              <a:tr h="442386">
                <a:tc>
                  <a:txBody>
                    <a:bodyPr/>
                    <a:lstStyle/>
                    <a:p>
                      <a:pPr algn="ctr"/>
                      <a:endParaRPr lang="ru-RU" sz="2000" dirty="0" smtClean="0">
                        <a:solidFill>
                          <a:srgbClr val="FF0000"/>
                        </a:solidFill>
                      </a:endParaRPr>
                    </a:p>
                  </a:txBody>
                  <a:tcPr marL="121920" marR="121920" anchor="ctr"/>
                </a:tc>
                <a:tc>
                  <a:txBody>
                    <a:bodyPr/>
                    <a:lstStyle/>
                    <a:p>
                      <a:r>
                        <a:rPr lang="ru-RU" dirty="0" smtClean="0"/>
                        <a:t>7. </a:t>
                      </a:r>
                      <a:r>
                        <a:rPr lang="ru-RU" b="1" dirty="0" smtClean="0"/>
                        <a:t>Обеспечение возможности быстрого реинвестирования капитала при изменении внешних и внутренних условий</a:t>
                      </a:r>
                    </a:p>
                  </a:txBody>
                  <a:tcPr marL="121920" marR="121920"/>
                </a:tc>
              </a:tr>
            </a:tbl>
          </a:graphicData>
        </a:graphic>
      </p:graphicFrame>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4795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61d65211295c48f10a6d890cc626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24" y="95350"/>
            <a:ext cx="11227696" cy="664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9070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fin.ru/finanalysis/reports/ratios_system-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0" y="1936472"/>
            <a:ext cx="12001333" cy="4516865"/>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56375" y="188640"/>
            <a:ext cx="12048661" cy="12961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Структура финансовых показателей компании</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3523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6011" y="116632"/>
            <a:ext cx="12095989" cy="674136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dirty="0"/>
              <a:t>Информация необходимая для финансового менеджера формируется по данным управленческого и бухучета (финансового отчета). </a:t>
            </a:r>
            <a:endParaRPr lang="ru-RU" dirty="0" smtClean="0"/>
          </a:p>
          <a:p>
            <a:pPr algn="l"/>
            <a:r>
              <a:rPr lang="ru-RU" b="1" dirty="0" smtClean="0"/>
              <a:t>Финансовая </a:t>
            </a:r>
            <a:r>
              <a:rPr lang="ru-RU" b="1" dirty="0"/>
              <a:t>отчетность </a:t>
            </a:r>
            <a:r>
              <a:rPr lang="ru-RU" dirty="0"/>
              <a:t>– это специализированная форма представления информации о предприятии, составленная на основе документально обоснованных показателей финансового учета. Эти показатели и формируются в финансовые отчеты. </a:t>
            </a:r>
            <a:r>
              <a:rPr lang="ru-RU" b="1" dirty="0"/>
              <a:t>Финансовый учет </a:t>
            </a:r>
            <a:r>
              <a:rPr lang="ru-RU" dirty="0"/>
              <a:t>– это учет наличия и движения денежных средств, финансовых ресурсов, составной частью которых является бухучет. Назначение финансовых отчетов – это предоставление пользователю определенной информации (объективной и достоверной) о финансовом положении предприятия для принятия решения. </a:t>
            </a:r>
            <a:endParaRPr lang="ru-RU" dirty="0" smtClean="0"/>
          </a:p>
          <a:p>
            <a:pPr algn="l"/>
            <a:r>
              <a:rPr lang="ru-RU" dirty="0" smtClean="0"/>
              <a:t>Практикой </a:t>
            </a:r>
            <a:r>
              <a:rPr lang="ru-RU" dirty="0"/>
              <a:t>предусмотрены следующие формы финансовой отчетности:</a:t>
            </a:r>
          </a:p>
          <a:p>
            <a:pPr algn="l"/>
            <a:r>
              <a:rPr lang="ru-RU" dirty="0"/>
              <a:t>1.	баланс или балансовый отчет (отчет об источниках формирования средств (пассив) и направлениях их использования (актив))</a:t>
            </a:r>
          </a:p>
          <a:p>
            <a:pPr algn="l"/>
            <a:r>
              <a:rPr lang="ru-RU" dirty="0"/>
              <a:t>2.	отчет о прибылях и убытках,</a:t>
            </a:r>
          </a:p>
          <a:p>
            <a:pPr algn="l"/>
            <a:r>
              <a:rPr lang="ru-RU" dirty="0"/>
              <a:t>3.	отчет о нераспределенной прибыли,</a:t>
            </a:r>
          </a:p>
          <a:p>
            <a:pPr algn="l"/>
            <a:r>
              <a:rPr lang="ru-RU" dirty="0"/>
              <a:t>4.	отчет об источниках фондов и их использование,</a:t>
            </a:r>
          </a:p>
          <a:p>
            <a:pPr algn="l"/>
            <a:r>
              <a:rPr lang="ru-RU" dirty="0"/>
              <a:t>5.	примечания к финансовым отчетам.</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872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fin.ru/finanalysis/reports/ratios_system-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71" y="0"/>
            <a:ext cx="111117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0336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1910027" y="1219201"/>
            <a:ext cx="3860800" cy="4200525"/>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p>
        </p:txBody>
      </p:sp>
      <p:sp>
        <p:nvSpPr>
          <p:cNvPr id="46083" name="Rectangle 6"/>
          <p:cNvSpPr>
            <a:spLocks noChangeArrowheads="1"/>
          </p:cNvSpPr>
          <p:nvPr/>
        </p:nvSpPr>
        <p:spPr bwMode="auto">
          <a:xfrm>
            <a:off x="6075627" y="1219201"/>
            <a:ext cx="3860800" cy="4200525"/>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p>
        </p:txBody>
      </p:sp>
      <p:sp>
        <p:nvSpPr>
          <p:cNvPr id="46085" name="Rectangle 8"/>
          <p:cNvSpPr>
            <a:spLocks noChangeArrowheads="1"/>
          </p:cNvSpPr>
          <p:nvPr/>
        </p:nvSpPr>
        <p:spPr bwMode="auto">
          <a:xfrm>
            <a:off x="1910027" y="1219200"/>
            <a:ext cx="3860800" cy="2286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t> Коэффициент </a:t>
            </a:r>
            <a:endParaRPr lang="ru-RU" dirty="0" smtClean="0"/>
          </a:p>
          <a:p>
            <a:pPr algn="ctr"/>
            <a:r>
              <a:rPr lang="ru-RU" dirty="0" smtClean="0"/>
              <a:t>оборачиваемости </a:t>
            </a:r>
          </a:p>
          <a:p>
            <a:pPr algn="ctr"/>
            <a:r>
              <a:rPr lang="ru-RU" dirty="0" smtClean="0"/>
              <a:t>основных </a:t>
            </a:r>
            <a:r>
              <a:rPr lang="ru-RU" dirty="0"/>
              <a:t>средств</a:t>
            </a:r>
          </a:p>
        </p:txBody>
      </p:sp>
      <p:sp>
        <p:nvSpPr>
          <p:cNvPr id="46086" name="Text Box 9"/>
          <p:cNvSpPr txBox="1">
            <a:spLocks noChangeArrowheads="1"/>
          </p:cNvSpPr>
          <p:nvPr/>
        </p:nvSpPr>
        <p:spPr bwMode="auto">
          <a:xfrm>
            <a:off x="2341397" y="4067176"/>
            <a:ext cx="22716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dirty="0"/>
              <a:t>Чистая выручка</a:t>
            </a:r>
          </a:p>
        </p:txBody>
      </p:sp>
      <p:sp>
        <p:nvSpPr>
          <p:cNvPr id="46087" name="Text Box 10"/>
          <p:cNvSpPr txBox="1">
            <a:spLocks noChangeArrowheads="1"/>
          </p:cNvSpPr>
          <p:nvPr/>
        </p:nvSpPr>
        <p:spPr bwMode="auto">
          <a:xfrm>
            <a:off x="2067098" y="4581129"/>
            <a:ext cx="2658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dirty="0" err="1"/>
              <a:t>Внеоборот</a:t>
            </a:r>
            <a:r>
              <a:rPr lang="ru-RU" dirty="0" smtClean="0"/>
              <a:t>. активы</a:t>
            </a:r>
            <a:endParaRPr lang="ru-RU" dirty="0"/>
          </a:p>
        </p:txBody>
      </p:sp>
      <p:sp>
        <p:nvSpPr>
          <p:cNvPr id="46088" name="Line 11"/>
          <p:cNvSpPr>
            <a:spLocks noChangeShapeType="1"/>
          </p:cNvSpPr>
          <p:nvPr/>
        </p:nvSpPr>
        <p:spPr bwMode="auto">
          <a:xfrm>
            <a:off x="2316428" y="4572001"/>
            <a:ext cx="2986617" cy="31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6089" name="Rectangle 12"/>
          <p:cNvSpPr>
            <a:spLocks noChangeArrowheads="1"/>
          </p:cNvSpPr>
          <p:nvPr/>
        </p:nvSpPr>
        <p:spPr bwMode="auto">
          <a:xfrm>
            <a:off x="6075627" y="1219200"/>
            <a:ext cx="3860800" cy="2286000"/>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dirty="0"/>
              <a:t> Коэффициент </a:t>
            </a:r>
            <a:endParaRPr lang="ru-RU" dirty="0" smtClean="0"/>
          </a:p>
          <a:p>
            <a:pPr algn="ctr"/>
            <a:r>
              <a:rPr lang="ru-RU" dirty="0" smtClean="0"/>
              <a:t>общей </a:t>
            </a:r>
            <a:r>
              <a:rPr lang="ru-RU" dirty="0"/>
              <a:t>оборачиваемости </a:t>
            </a:r>
            <a:endParaRPr lang="ru-RU" dirty="0" smtClean="0"/>
          </a:p>
          <a:p>
            <a:pPr algn="ctr"/>
            <a:r>
              <a:rPr lang="ru-RU" dirty="0" smtClean="0"/>
              <a:t>активов</a:t>
            </a:r>
            <a:endParaRPr lang="ru-RU" dirty="0"/>
          </a:p>
        </p:txBody>
      </p:sp>
      <p:sp>
        <p:nvSpPr>
          <p:cNvPr id="46090" name="Text Box 13"/>
          <p:cNvSpPr txBox="1">
            <a:spLocks noChangeArrowheads="1"/>
          </p:cNvSpPr>
          <p:nvPr/>
        </p:nvSpPr>
        <p:spPr bwMode="auto">
          <a:xfrm>
            <a:off x="6482027" y="3990976"/>
            <a:ext cx="23485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dirty="0"/>
              <a:t>Чистая </a:t>
            </a:r>
            <a:r>
              <a:rPr lang="ru-RU" dirty="0" smtClean="0"/>
              <a:t>выручка </a:t>
            </a:r>
            <a:endParaRPr lang="ru-RU" dirty="0"/>
          </a:p>
        </p:txBody>
      </p:sp>
      <p:sp>
        <p:nvSpPr>
          <p:cNvPr id="46091" name="Text Box 14"/>
          <p:cNvSpPr txBox="1">
            <a:spLocks noChangeArrowheads="1"/>
          </p:cNvSpPr>
          <p:nvPr/>
        </p:nvSpPr>
        <p:spPr bwMode="auto">
          <a:xfrm>
            <a:off x="7294828" y="4572001"/>
            <a:ext cx="1204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dirty="0" smtClean="0"/>
              <a:t>Активы</a:t>
            </a:r>
            <a:endParaRPr lang="ru-RU" dirty="0"/>
          </a:p>
        </p:txBody>
      </p:sp>
      <p:sp>
        <p:nvSpPr>
          <p:cNvPr id="46092" name="Line 15"/>
          <p:cNvSpPr>
            <a:spLocks noChangeShapeType="1"/>
          </p:cNvSpPr>
          <p:nvPr/>
        </p:nvSpPr>
        <p:spPr bwMode="auto">
          <a:xfrm>
            <a:off x="6380427" y="4572000"/>
            <a:ext cx="3325284" cy="15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6097" name="Text Box 20"/>
          <p:cNvSpPr txBox="1">
            <a:spLocks noChangeArrowheads="1"/>
          </p:cNvSpPr>
          <p:nvPr/>
        </p:nvSpPr>
        <p:spPr bwMode="auto">
          <a:xfrm>
            <a:off x="0" y="193675"/>
            <a:ext cx="1219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sz="3200" b="1" u="sng" dirty="0">
                <a:solidFill>
                  <a:srgbClr val="993366"/>
                </a:solidFill>
              </a:rPr>
              <a:t>Оборачиваемость </a:t>
            </a:r>
            <a:r>
              <a:rPr lang="ru-RU" sz="3200" b="1" u="sng" dirty="0" smtClean="0">
                <a:solidFill>
                  <a:srgbClr val="993366"/>
                </a:solidFill>
              </a:rPr>
              <a:t>активов</a:t>
            </a:r>
            <a:endParaRPr lang="ru-RU" sz="3200" b="1" u="sng" dirty="0">
              <a:solidFill>
                <a:srgbClr val="993366"/>
              </a:solidFill>
            </a:endParaRPr>
          </a:p>
        </p:txBody>
      </p:sp>
      <p:sp>
        <p:nvSpPr>
          <p:cNvPr id="1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87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0" y="1219201"/>
            <a:ext cx="3860800" cy="4200525"/>
          </a:xfrm>
          <a:prstGeom prst="rect">
            <a:avLst/>
          </a:prstGeom>
          <a:solidFill>
            <a:srgbClr val="FFCC99">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p>
        </p:txBody>
      </p:sp>
      <p:sp>
        <p:nvSpPr>
          <p:cNvPr id="46083" name="Rectangle 6"/>
          <p:cNvSpPr>
            <a:spLocks noChangeArrowheads="1"/>
          </p:cNvSpPr>
          <p:nvPr/>
        </p:nvSpPr>
        <p:spPr bwMode="auto">
          <a:xfrm>
            <a:off x="4165600" y="1219201"/>
            <a:ext cx="3860800" cy="4200525"/>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p>
        </p:txBody>
      </p:sp>
      <p:sp>
        <p:nvSpPr>
          <p:cNvPr id="46084" name="Rectangle 7"/>
          <p:cNvSpPr>
            <a:spLocks noChangeArrowheads="1"/>
          </p:cNvSpPr>
          <p:nvPr/>
        </p:nvSpPr>
        <p:spPr bwMode="auto">
          <a:xfrm>
            <a:off x="8331200" y="1143001"/>
            <a:ext cx="3860800" cy="4200525"/>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p>
        </p:txBody>
      </p:sp>
      <p:sp>
        <p:nvSpPr>
          <p:cNvPr id="46085" name="Rectangle 8"/>
          <p:cNvSpPr>
            <a:spLocks noChangeArrowheads="1"/>
          </p:cNvSpPr>
          <p:nvPr/>
        </p:nvSpPr>
        <p:spPr bwMode="auto">
          <a:xfrm>
            <a:off x="0" y="1219200"/>
            <a:ext cx="3860800" cy="2286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t>Оборачиваемость </a:t>
            </a:r>
          </a:p>
          <a:p>
            <a:pPr algn="ctr"/>
            <a:r>
              <a:rPr lang="ru-RU"/>
              <a:t>дебиторской </a:t>
            </a:r>
          </a:p>
          <a:p>
            <a:pPr algn="ctr"/>
            <a:r>
              <a:rPr lang="ru-RU"/>
              <a:t>задолженности</a:t>
            </a:r>
          </a:p>
        </p:txBody>
      </p:sp>
      <p:sp>
        <p:nvSpPr>
          <p:cNvPr id="46086" name="Text Box 9"/>
          <p:cNvSpPr txBox="1">
            <a:spLocks noChangeArrowheads="1"/>
          </p:cNvSpPr>
          <p:nvPr/>
        </p:nvSpPr>
        <p:spPr bwMode="auto">
          <a:xfrm>
            <a:off x="711201" y="4067175"/>
            <a:ext cx="16794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a:t>Реализация</a:t>
            </a:r>
          </a:p>
        </p:txBody>
      </p:sp>
      <p:sp>
        <p:nvSpPr>
          <p:cNvPr id="46087" name="Text Box 10"/>
          <p:cNvSpPr txBox="1">
            <a:spLocks noChangeArrowheads="1"/>
          </p:cNvSpPr>
          <p:nvPr/>
        </p:nvSpPr>
        <p:spPr bwMode="auto">
          <a:xfrm>
            <a:off x="711201" y="4572000"/>
            <a:ext cx="1854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a:t>Деб. задолж.</a:t>
            </a:r>
          </a:p>
        </p:txBody>
      </p:sp>
      <p:sp>
        <p:nvSpPr>
          <p:cNvPr id="46088" name="Line 11"/>
          <p:cNvSpPr>
            <a:spLocks noChangeShapeType="1"/>
          </p:cNvSpPr>
          <p:nvPr/>
        </p:nvSpPr>
        <p:spPr bwMode="auto">
          <a:xfrm>
            <a:off x="406401" y="4572001"/>
            <a:ext cx="2986617" cy="31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6089" name="Rectangle 12"/>
          <p:cNvSpPr>
            <a:spLocks noChangeArrowheads="1"/>
          </p:cNvSpPr>
          <p:nvPr/>
        </p:nvSpPr>
        <p:spPr bwMode="auto">
          <a:xfrm>
            <a:off x="4165600" y="1219200"/>
            <a:ext cx="3860800" cy="2286000"/>
          </a:xfrm>
          <a:prstGeom prst="rect">
            <a:avLst/>
          </a:prstGeom>
          <a:solidFill>
            <a:srgbClr val="CCFF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t>Оборачиваемость </a:t>
            </a:r>
          </a:p>
          <a:p>
            <a:pPr algn="ctr"/>
            <a:r>
              <a:rPr lang="ru-RU"/>
              <a:t>запасов</a:t>
            </a:r>
          </a:p>
        </p:txBody>
      </p:sp>
      <p:sp>
        <p:nvSpPr>
          <p:cNvPr id="46090" name="Text Box 13"/>
          <p:cNvSpPr txBox="1">
            <a:spLocks noChangeArrowheads="1"/>
          </p:cNvSpPr>
          <p:nvPr/>
        </p:nvSpPr>
        <p:spPr bwMode="auto">
          <a:xfrm>
            <a:off x="4572001" y="3990975"/>
            <a:ext cx="22588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a:t>Себестоимость </a:t>
            </a:r>
          </a:p>
        </p:txBody>
      </p:sp>
      <p:sp>
        <p:nvSpPr>
          <p:cNvPr id="46091" name="Text Box 14"/>
          <p:cNvSpPr txBox="1">
            <a:spLocks noChangeArrowheads="1"/>
          </p:cNvSpPr>
          <p:nvPr/>
        </p:nvSpPr>
        <p:spPr bwMode="auto">
          <a:xfrm>
            <a:off x="5384801" y="4572000"/>
            <a:ext cx="11151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a:t>Запасы</a:t>
            </a:r>
          </a:p>
        </p:txBody>
      </p:sp>
      <p:sp>
        <p:nvSpPr>
          <p:cNvPr id="46092" name="Line 15"/>
          <p:cNvSpPr>
            <a:spLocks noChangeShapeType="1"/>
          </p:cNvSpPr>
          <p:nvPr/>
        </p:nvSpPr>
        <p:spPr bwMode="auto">
          <a:xfrm>
            <a:off x="4470401" y="4572000"/>
            <a:ext cx="3325284" cy="15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6093" name="Rectangle 16"/>
          <p:cNvSpPr>
            <a:spLocks noChangeArrowheads="1"/>
          </p:cNvSpPr>
          <p:nvPr/>
        </p:nvSpPr>
        <p:spPr bwMode="auto">
          <a:xfrm>
            <a:off x="8331200" y="1143001"/>
            <a:ext cx="3860800" cy="2295525"/>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t>Оборачиваемость </a:t>
            </a:r>
          </a:p>
          <a:p>
            <a:pPr algn="ctr"/>
            <a:r>
              <a:rPr lang="ru-RU"/>
              <a:t>кредиторской</a:t>
            </a:r>
          </a:p>
          <a:p>
            <a:pPr algn="ctr"/>
            <a:r>
              <a:rPr lang="ru-RU"/>
              <a:t>задолженности</a:t>
            </a:r>
          </a:p>
        </p:txBody>
      </p:sp>
      <p:sp>
        <p:nvSpPr>
          <p:cNvPr id="46094" name="Text Box 17"/>
          <p:cNvSpPr txBox="1">
            <a:spLocks noChangeArrowheads="1"/>
          </p:cNvSpPr>
          <p:nvPr/>
        </p:nvSpPr>
        <p:spPr bwMode="auto">
          <a:xfrm>
            <a:off x="8839201" y="4067175"/>
            <a:ext cx="2181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a:t>Себестоимость</a:t>
            </a:r>
          </a:p>
        </p:txBody>
      </p:sp>
      <p:sp>
        <p:nvSpPr>
          <p:cNvPr id="46095" name="Text Box 18"/>
          <p:cNvSpPr txBox="1">
            <a:spLocks noChangeArrowheads="1"/>
          </p:cNvSpPr>
          <p:nvPr/>
        </p:nvSpPr>
        <p:spPr bwMode="auto">
          <a:xfrm>
            <a:off x="8940801" y="4524375"/>
            <a:ext cx="1995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lang="ru-RU"/>
              <a:t>Кред. задолж.</a:t>
            </a:r>
          </a:p>
        </p:txBody>
      </p:sp>
      <p:sp>
        <p:nvSpPr>
          <p:cNvPr id="46096" name="Line 19"/>
          <p:cNvSpPr>
            <a:spLocks noChangeShapeType="1"/>
          </p:cNvSpPr>
          <p:nvPr/>
        </p:nvSpPr>
        <p:spPr bwMode="auto">
          <a:xfrm>
            <a:off x="8940800" y="4572000"/>
            <a:ext cx="2946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6097" name="Text Box 20"/>
          <p:cNvSpPr txBox="1">
            <a:spLocks noChangeArrowheads="1"/>
          </p:cNvSpPr>
          <p:nvPr/>
        </p:nvSpPr>
        <p:spPr bwMode="auto">
          <a:xfrm>
            <a:off x="0" y="193675"/>
            <a:ext cx="1219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just" eaLnBrk="1" hangingPunct="1"/>
            <a:r>
              <a:rPr lang="ru-RU" sz="3200" b="1" u="sng">
                <a:solidFill>
                  <a:srgbClr val="993366"/>
                </a:solidFill>
              </a:rPr>
              <a:t>Оборачиваемость текущих активов и пассивов</a:t>
            </a:r>
          </a:p>
        </p:txBody>
      </p:sp>
      <p:sp>
        <p:nvSpPr>
          <p:cNvPr id="18"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97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116632"/>
            <a:ext cx="12001333" cy="674136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a:t>Показатели эффективного управления активами:</a:t>
            </a:r>
          </a:p>
          <a:p>
            <a:pPr algn="l"/>
            <a:r>
              <a:rPr lang="ru-RU" dirty="0" smtClean="0"/>
              <a:t>Эти </a:t>
            </a:r>
            <a:r>
              <a:rPr lang="ru-RU" dirty="0"/>
              <a:t>показатели позволяют определить, насколько эффективно менеджмент компании управляет активами, доверенными ему владельцами компании. </a:t>
            </a:r>
            <a:endParaRPr lang="ru-RU" dirty="0" smtClean="0"/>
          </a:p>
          <a:p>
            <a:pPr algn="l"/>
            <a:r>
              <a:rPr lang="ru-RU" dirty="0" smtClean="0"/>
              <a:t>По </a:t>
            </a:r>
            <a:r>
              <a:rPr lang="ru-RU" dirty="0"/>
              <a:t>балансу можно судить о характере используемых компанией активов. При этом важно помнить, что данные показатели весьма приблизительны, т.к. в балансах большинства компаний самые разные активы, приобретенные в разное время, указываются по первоначальной стоимости. Следовательно, балансовая стоимость таких активов часто не имеет ничего общего с их рыночной стоимостью, это условие еще усугубляется в условиях инфляции и при повышении стоимости таких активов.</a:t>
            </a:r>
          </a:p>
          <a:p>
            <a:pPr algn="l"/>
            <a:endParaRPr lang="ru-RU" dirty="0"/>
          </a:p>
          <a:p>
            <a:pPr algn="l"/>
            <a:r>
              <a:rPr lang="ru-RU" dirty="0"/>
              <a:t>Еще одно искажение текущего положения может быть связанно с диверсификацией видов деятельности компании, когда конкретные виды деятельности требуют привлечения определенного объема активов для получения относительно равного объема прибыли. Поэтому при анализе, желательно стремиться к разделению финансовых показателей по определенным видам деятельности компании или по видам продукции.</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0511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Line 2"/>
          <p:cNvSpPr>
            <a:spLocks noChangeShapeType="1"/>
          </p:cNvSpPr>
          <p:nvPr/>
        </p:nvSpPr>
        <p:spPr bwMode="auto">
          <a:xfrm rot="-5400000">
            <a:off x="5783263" y="1989039"/>
            <a:ext cx="434975" cy="0"/>
          </a:xfrm>
          <a:prstGeom prst="line">
            <a:avLst/>
          </a:prstGeom>
          <a:noFill/>
          <a:ln w="34925">
            <a:solidFill>
              <a:srgbClr val="808080"/>
            </a:solidFill>
            <a:round/>
            <a:headEnd/>
            <a:tailEnd/>
          </a:ln>
        </p:spPr>
        <p:txBody>
          <a:bodyPr/>
          <a:lstStyle/>
          <a:p>
            <a:endParaRPr lang="ru-RU"/>
          </a:p>
        </p:txBody>
      </p:sp>
      <p:sp>
        <p:nvSpPr>
          <p:cNvPr id="73731" name="AutoShape 3"/>
          <p:cNvSpPr>
            <a:spLocks noChangeArrowheads="1"/>
          </p:cNvSpPr>
          <p:nvPr/>
        </p:nvSpPr>
        <p:spPr bwMode="auto">
          <a:xfrm>
            <a:off x="3600451" y="1412776"/>
            <a:ext cx="4800600" cy="576262"/>
          </a:xfrm>
          <a:prstGeom prst="homePlate">
            <a:avLst>
              <a:gd name="adj" fmla="val 0"/>
            </a:avLst>
          </a:prstGeom>
          <a:solidFill>
            <a:srgbClr val="FFFFFF"/>
          </a:solidFill>
          <a:ln w="25400">
            <a:solidFill>
              <a:srgbClr val="333333"/>
            </a:solidFill>
            <a:miter lim="800000"/>
            <a:headEnd/>
            <a:tailEnd/>
          </a:ln>
          <a:effectLst>
            <a:outerShdw dist="107763" dir="2700000" algn="ctr" rotWithShape="0">
              <a:srgbClr val="808080">
                <a:alpha val="50000"/>
              </a:srgbClr>
            </a:outerShdw>
          </a:effectLst>
        </p:spPr>
        <p:txBody>
          <a:bodyPr/>
          <a:lstStyle/>
          <a:p>
            <a:pPr algn="ctr">
              <a:defRPr/>
            </a:pPr>
            <a:r>
              <a:rPr lang="ru-RU" b="1" dirty="0">
                <a:solidFill>
                  <a:srgbClr val="000099"/>
                </a:solidFill>
                <a:cs typeface="Times New Roman" pitchFamily="18" charset="0"/>
              </a:rPr>
              <a:t>Критерии оценки инвестиционных проектов</a:t>
            </a:r>
          </a:p>
          <a:p>
            <a:pPr eaLnBrk="0" hangingPunct="0">
              <a:defRPr/>
            </a:pPr>
            <a:endParaRPr lang="ru-RU" sz="1400" b="0" i="1" dirty="0">
              <a:solidFill>
                <a:srgbClr val="000099"/>
              </a:solidFill>
              <a:cs typeface="Times New Roman" pitchFamily="18" charset="0"/>
            </a:endParaRPr>
          </a:p>
        </p:txBody>
      </p:sp>
      <p:sp>
        <p:nvSpPr>
          <p:cNvPr id="73732" name="AutoShape 4"/>
          <p:cNvSpPr>
            <a:spLocks noChangeArrowheads="1"/>
          </p:cNvSpPr>
          <p:nvPr/>
        </p:nvSpPr>
        <p:spPr bwMode="auto">
          <a:xfrm>
            <a:off x="814918" y="2492276"/>
            <a:ext cx="3263900" cy="611286"/>
          </a:xfrm>
          <a:prstGeom prst="homePlate">
            <a:avLst>
              <a:gd name="adj" fmla="val 0"/>
            </a:avLst>
          </a:prstGeom>
          <a:solidFill>
            <a:srgbClr val="FFFFFF"/>
          </a:solidFill>
          <a:ln w="22225">
            <a:solidFill>
              <a:srgbClr val="A50021"/>
            </a:solidFill>
            <a:miter lim="800000"/>
            <a:headEnd/>
            <a:tailEnd/>
          </a:ln>
          <a:effectLst>
            <a:outerShdw dist="107763" dir="2700000" algn="ctr" rotWithShape="0">
              <a:srgbClr val="808080">
                <a:alpha val="50000"/>
              </a:srgbClr>
            </a:outerShdw>
          </a:effectLst>
        </p:spPr>
        <p:txBody>
          <a:bodyPr/>
          <a:lstStyle/>
          <a:p>
            <a:pPr algn="ctr">
              <a:defRPr/>
            </a:pPr>
            <a:r>
              <a:rPr lang="ru-RU" b="1" dirty="0">
                <a:solidFill>
                  <a:srgbClr val="A50021"/>
                </a:solidFill>
                <a:cs typeface="Times New Roman" pitchFamily="18" charset="0"/>
              </a:rPr>
              <a:t>Доходность</a:t>
            </a:r>
          </a:p>
          <a:p>
            <a:pPr eaLnBrk="0" hangingPunct="0">
              <a:defRPr/>
            </a:pPr>
            <a:endParaRPr lang="ru-RU" sz="1600" b="1" i="1" dirty="0">
              <a:solidFill>
                <a:srgbClr val="A50021"/>
              </a:solidFill>
              <a:cs typeface="Times New Roman" pitchFamily="18" charset="0"/>
            </a:endParaRPr>
          </a:p>
        </p:txBody>
      </p:sp>
      <p:sp>
        <p:nvSpPr>
          <p:cNvPr id="73733" name="AutoShape 5"/>
          <p:cNvSpPr>
            <a:spLocks noChangeArrowheads="1"/>
          </p:cNvSpPr>
          <p:nvPr/>
        </p:nvSpPr>
        <p:spPr bwMode="auto">
          <a:xfrm>
            <a:off x="527051" y="3427884"/>
            <a:ext cx="1824567" cy="1081236"/>
          </a:xfrm>
          <a:prstGeom prst="homePlate">
            <a:avLst>
              <a:gd name="adj" fmla="val 0"/>
            </a:avLst>
          </a:prstGeom>
          <a:solidFill>
            <a:srgbClr val="FFFFFF"/>
          </a:solidFill>
          <a:ln w="22225">
            <a:solidFill>
              <a:srgbClr val="A50021"/>
            </a:solidFill>
            <a:miter lim="800000"/>
            <a:headEnd/>
            <a:tailEnd/>
          </a:ln>
          <a:effectLst>
            <a:outerShdw dist="107763" dir="2700000" algn="ctr" rotWithShape="0">
              <a:srgbClr val="808080">
                <a:alpha val="50000"/>
              </a:srgbClr>
            </a:outerShdw>
          </a:effectLst>
        </p:spPr>
        <p:txBody>
          <a:bodyPr/>
          <a:lstStyle/>
          <a:p>
            <a:pPr algn="ctr">
              <a:defRPr/>
            </a:pPr>
            <a:r>
              <a:rPr lang="en-US" sz="1700" b="1" dirty="0">
                <a:solidFill>
                  <a:srgbClr val="A50021"/>
                </a:solidFill>
                <a:cs typeface="Times New Roman" pitchFamily="18" charset="0"/>
              </a:rPr>
              <a:t>PI</a:t>
            </a:r>
            <a:endParaRPr lang="ru-RU" sz="1700" b="1" dirty="0">
              <a:solidFill>
                <a:srgbClr val="A50021"/>
              </a:solidFill>
              <a:cs typeface="Times New Roman" pitchFamily="18" charset="0"/>
            </a:endParaRPr>
          </a:p>
          <a:p>
            <a:pPr algn="ctr">
              <a:defRPr/>
            </a:pPr>
            <a:r>
              <a:rPr lang="ru-RU" sz="1700" b="1" dirty="0">
                <a:solidFill>
                  <a:srgbClr val="A50021"/>
                </a:solidFill>
                <a:cs typeface="Times New Roman" pitchFamily="18" charset="0"/>
              </a:rPr>
              <a:t>индекс </a:t>
            </a:r>
            <a:endParaRPr lang="en-US" sz="1700" b="1" dirty="0">
              <a:solidFill>
                <a:srgbClr val="A50021"/>
              </a:solidFill>
              <a:cs typeface="Times New Roman" pitchFamily="18" charset="0"/>
            </a:endParaRPr>
          </a:p>
          <a:p>
            <a:pPr algn="ctr">
              <a:defRPr/>
            </a:pPr>
            <a:r>
              <a:rPr lang="ru-RU" sz="1700" b="1" dirty="0">
                <a:solidFill>
                  <a:srgbClr val="A50021"/>
                </a:solidFill>
                <a:cs typeface="Times New Roman" pitchFamily="18" charset="0"/>
              </a:rPr>
              <a:t>прибыльности </a:t>
            </a:r>
            <a:endParaRPr lang="en-US" sz="1700" b="1" dirty="0">
              <a:solidFill>
                <a:srgbClr val="A50021"/>
              </a:solidFill>
              <a:cs typeface="Times New Roman" pitchFamily="18" charset="0"/>
            </a:endParaRPr>
          </a:p>
        </p:txBody>
      </p:sp>
      <p:sp>
        <p:nvSpPr>
          <p:cNvPr id="73734" name="AutoShape 6"/>
          <p:cNvSpPr>
            <a:spLocks noChangeArrowheads="1"/>
          </p:cNvSpPr>
          <p:nvPr/>
        </p:nvSpPr>
        <p:spPr bwMode="auto">
          <a:xfrm>
            <a:off x="2544234" y="3427884"/>
            <a:ext cx="1919817" cy="1081237"/>
          </a:xfrm>
          <a:prstGeom prst="homePlate">
            <a:avLst>
              <a:gd name="adj" fmla="val 0"/>
            </a:avLst>
          </a:prstGeom>
          <a:solidFill>
            <a:srgbClr val="FFFFFF"/>
          </a:solidFill>
          <a:ln w="22225">
            <a:solidFill>
              <a:srgbClr val="A50021"/>
            </a:solidFill>
            <a:miter lim="800000"/>
            <a:headEnd/>
            <a:tailEnd/>
          </a:ln>
          <a:effectLst>
            <a:outerShdw dist="107763" dir="2700000" algn="ctr" rotWithShape="0">
              <a:srgbClr val="808080">
                <a:alpha val="50000"/>
              </a:srgbClr>
            </a:outerShdw>
          </a:effectLst>
        </p:spPr>
        <p:txBody>
          <a:bodyPr/>
          <a:lstStyle/>
          <a:p>
            <a:pPr algn="ctr">
              <a:defRPr/>
            </a:pPr>
            <a:r>
              <a:rPr lang="en-US" sz="1700" b="1" dirty="0">
                <a:solidFill>
                  <a:srgbClr val="A50021"/>
                </a:solidFill>
                <a:cs typeface="Times New Roman" pitchFamily="18" charset="0"/>
              </a:rPr>
              <a:t>IRR – </a:t>
            </a:r>
            <a:endParaRPr lang="ru-RU" sz="1700" b="1" dirty="0">
              <a:solidFill>
                <a:srgbClr val="A50021"/>
              </a:solidFill>
              <a:cs typeface="Times New Roman" pitchFamily="18" charset="0"/>
            </a:endParaRPr>
          </a:p>
          <a:p>
            <a:pPr algn="ctr">
              <a:defRPr/>
            </a:pPr>
            <a:r>
              <a:rPr lang="ru-RU" sz="1700" b="1" dirty="0">
                <a:solidFill>
                  <a:srgbClr val="A50021"/>
                </a:solidFill>
                <a:cs typeface="Times New Roman" pitchFamily="18" charset="0"/>
              </a:rPr>
              <a:t>внутренняя ставка доходности</a:t>
            </a:r>
          </a:p>
          <a:p>
            <a:pPr eaLnBrk="0" hangingPunct="0">
              <a:defRPr/>
            </a:pPr>
            <a:endParaRPr lang="ru-RU" sz="1700" b="1" i="1" dirty="0">
              <a:solidFill>
                <a:srgbClr val="A50021"/>
              </a:solidFill>
              <a:cs typeface="Times New Roman" pitchFamily="18" charset="0"/>
            </a:endParaRPr>
          </a:p>
        </p:txBody>
      </p:sp>
      <p:sp>
        <p:nvSpPr>
          <p:cNvPr id="73735" name="AutoShape 7"/>
          <p:cNvSpPr>
            <a:spLocks noChangeArrowheads="1"/>
          </p:cNvSpPr>
          <p:nvPr/>
        </p:nvSpPr>
        <p:spPr bwMode="auto">
          <a:xfrm>
            <a:off x="527051" y="5084466"/>
            <a:ext cx="2017183" cy="1512887"/>
          </a:xfrm>
          <a:prstGeom prst="homePlate">
            <a:avLst>
              <a:gd name="adj" fmla="val 0"/>
            </a:avLst>
          </a:prstGeom>
          <a:solidFill>
            <a:srgbClr val="FFFFFF"/>
          </a:solidFill>
          <a:ln w="22225">
            <a:solidFill>
              <a:srgbClr val="A50021"/>
            </a:solidFill>
            <a:miter lim="800000"/>
            <a:headEnd/>
            <a:tailEnd/>
          </a:ln>
          <a:effectLst>
            <a:outerShdw dist="107763" dir="2700000" algn="ctr" rotWithShape="0">
              <a:srgbClr val="808080">
                <a:alpha val="50000"/>
              </a:srgbClr>
            </a:outerShdw>
          </a:effectLst>
        </p:spPr>
        <p:txBody>
          <a:bodyPr/>
          <a:lstStyle/>
          <a:p>
            <a:pPr algn="ctr">
              <a:defRPr/>
            </a:pPr>
            <a:r>
              <a:rPr lang="ru-RU" sz="1400" b="0" dirty="0">
                <a:solidFill>
                  <a:srgbClr val="A50021"/>
                </a:solidFill>
                <a:cs typeface="Times New Roman" pitchFamily="18" charset="0"/>
              </a:rPr>
              <a:t>Ранжирование проектов, не исключающих </a:t>
            </a:r>
          </a:p>
          <a:p>
            <a:pPr algn="ctr">
              <a:defRPr/>
            </a:pPr>
            <a:r>
              <a:rPr lang="ru-RU" sz="1400" b="0" dirty="0">
                <a:solidFill>
                  <a:srgbClr val="A50021"/>
                </a:solidFill>
                <a:cs typeface="Times New Roman" pitchFamily="18" charset="0"/>
              </a:rPr>
              <a:t>друг друга, </a:t>
            </a:r>
          </a:p>
          <a:p>
            <a:pPr algn="ctr">
              <a:defRPr/>
            </a:pPr>
            <a:r>
              <a:rPr lang="ru-RU" sz="1400" b="0" dirty="0">
                <a:solidFill>
                  <a:srgbClr val="A50021"/>
                </a:solidFill>
                <a:cs typeface="Times New Roman" pitchFamily="18" charset="0"/>
              </a:rPr>
              <a:t>в пределах бюджетного ограничения</a:t>
            </a:r>
          </a:p>
          <a:p>
            <a:pPr algn="ctr">
              <a:defRPr/>
            </a:pPr>
            <a:endParaRPr lang="ru-RU" sz="1400" b="0" dirty="0">
              <a:solidFill>
                <a:srgbClr val="A50021"/>
              </a:solidFill>
              <a:cs typeface="Times New Roman" pitchFamily="18" charset="0"/>
            </a:endParaRPr>
          </a:p>
          <a:p>
            <a:pPr algn="ctr">
              <a:defRPr/>
            </a:pPr>
            <a:endParaRPr lang="ru-RU" sz="1400" b="0" dirty="0">
              <a:solidFill>
                <a:srgbClr val="A50021"/>
              </a:solidFill>
              <a:cs typeface="Times New Roman" pitchFamily="18" charset="0"/>
            </a:endParaRPr>
          </a:p>
        </p:txBody>
      </p:sp>
      <p:sp>
        <p:nvSpPr>
          <p:cNvPr id="73736" name="AutoShape 8"/>
          <p:cNvSpPr>
            <a:spLocks noChangeArrowheads="1"/>
          </p:cNvSpPr>
          <p:nvPr/>
        </p:nvSpPr>
        <p:spPr bwMode="auto">
          <a:xfrm>
            <a:off x="2736024" y="5084466"/>
            <a:ext cx="1919817" cy="1512887"/>
          </a:xfrm>
          <a:prstGeom prst="homePlate">
            <a:avLst>
              <a:gd name="adj" fmla="val 0"/>
            </a:avLst>
          </a:prstGeom>
          <a:solidFill>
            <a:srgbClr val="FFFFFF"/>
          </a:solidFill>
          <a:ln w="22225">
            <a:solidFill>
              <a:srgbClr val="A50021"/>
            </a:solidFill>
            <a:miter lim="800000"/>
            <a:headEnd/>
            <a:tailEnd/>
          </a:ln>
          <a:effectLst>
            <a:outerShdw dist="107763" dir="2700000" algn="ctr" rotWithShape="0">
              <a:srgbClr val="808080">
                <a:alpha val="50000"/>
              </a:srgbClr>
            </a:outerShdw>
          </a:effectLst>
        </p:spPr>
        <p:txBody>
          <a:bodyPr/>
          <a:lstStyle/>
          <a:p>
            <a:pPr algn="ctr">
              <a:defRPr/>
            </a:pPr>
            <a:r>
              <a:rPr lang="ru-RU" sz="1400" b="0">
                <a:solidFill>
                  <a:srgbClr val="A50021"/>
                </a:solidFill>
                <a:cs typeface="Times New Roman" pitchFamily="18" charset="0"/>
              </a:rPr>
              <a:t>Сравнение альтернатив по уровню доходности на единицу вложенного капитала</a:t>
            </a:r>
          </a:p>
          <a:p>
            <a:pPr eaLnBrk="0" hangingPunct="0">
              <a:defRPr/>
            </a:pPr>
            <a:endParaRPr lang="ru-RU" sz="1400" b="0" i="1">
              <a:solidFill>
                <a:srgbClr val="A50021"/>
              </a:solidFill>
              <a:cs typeface="Times New Roman" pitchFamily="18" charset="0"/>
            </a:endParaRPr>
          </a:p>
        </p:txBody>
      </p:sp>
      <p:sp>
        <p:nvSpPr>
          <p:cNvPr id="73737" name="AutoShape 9"/>
          <p:cNvSpPr>
            <a:spLocks noChangeArrowheads="1"/>
          </p:cNvSpPr>
          <p:nvPr/>
        </p:nvSpPr>
        <p:spPr bwMode="auto">
          <a:xfrm>
            <a:off x="5135034" y="2492276"/>
            <a:ext cx="2688167" cy="611286"/>
          </a:xfrm>
          <a:prstGeom prst="homePlate">
            <a:avLst>
              <a:gd name="adj" fmla="val 0"/>
            </a:avLst>
          </a:prstGeom>
          <a:solidFill>
            <a:srgbClr val="FFFFFF"/>
          </a:solidFill>
          <a:ln w="22225">
            <a:solidFill>
              <a:srgbClr val="660066"/>
            </a:solidFill>
            <a:miter lim="800000"/>
            <a:headEnd/>
            <a:tailEnd/>
          </a:ln>
          <a:effectLst>
            <a:outerShdw dist="107763" dir="2700000" algn="ctr" rotWithShape="0">
              <a:srgbClr val="808080">
                <a:alpha val="50000"/>
              </a:srgbClr>
            </a:outerShdw>
          </a:effectLst>
        </p:spPr>
        <p:txBody>
          <a:bodyPr/>
          <a:lstStyle/>
          <a:p>
            <a:pPr algn="ctr">
              <a:defRPr/>
            </a:pPr>
            <a:r>
              <a:rPr lang="ru-RU" b="1" dirty="0">
                <a:solidFill>
                  <a:srgbClr val="660066"/>
                </a:solidFill>
                <a:cs typeface="Times New Roman" pitchFamily="18" charset="0"/>
              </a:rPr>
              <a:t>Период</a:t>
            </a:r>
          </a:p>
          <a:p>
            <a:pPr algn="ctr">
              <a:defRPr/>
            </a:pPr>
            <a:r>
              <a:rPr lang="ru-RU" sz="1600" b="1" dirty="0">
                <a:solidFill>
                  <a:srgbClr val="660066"/>
                </a:solidFill>
                <a:cs typeface="Times New Roman" pitchFamily="18" charset="0"/>
              </a:rPr>
              <a:t>(срок)</a:t>
            </a:r>
          </a:p>
          <a:p>
            <a:pPr eaLnBrk="0" hangingPunct="0">
              <a:defRPr/>
            </a:pPr>
            <a:endParaRPr lang="ru-RU" sz="1600" b="1" i="1" dirty="0">
              <a:solidFill>
                <a:srgbClr val="660066"/>
              </a:solidFill>
              <a:cs typeface="Times New Roman" pitchFamily="18" charset="0"/>
            </a:endParaRPr>
          </a:p>
        </p:txBody>
      </p:sp>
      <p:sp>
        <p:nvSpPr>
          <p:cNvPr id="73738" name="AutoShape 10"/>
          <p:cNvSpPr>
            <a:spLocks noChangeArrowheads="1"/>
          </p:cNvSpPr>
          <p:nvPr/>
        </p:nvSpPr>
        <p:spPr bwMode="auto">
          <a:xfrm>
            <a:off x="5135034" y="3427884"/>
            <a:ext cx="2688167" cy="1081237"/>
          </a:xfrm>
          <a:prstGeom prst="homePlate">
            <a:avLst>
              <a:gd name="adj" fmla="val 0"/>
            </a:avLst>
          </a:prstGeom>
          <a:solidFill>
            <a:srgbClr val="FFFFFF"/>
          </a:solidFill>
          <a:ln w="22225">
            <a:solidFill>
              <a:srgbClr val="660066"/>
            </a:solidFill>
            <a:miter lim="800000"/>
            <a:headEnd/>
            <a:tailEnd/>
          </a:ln>
          <a:effectLst>
            <a:outerShdw dist="107763" dir="2700000" algn="ctr" rotWithShape="0">
              <a:srgbClr val="808080">
                <a:alpha val="50000"/>
              </a:srgbClr>
            </a:outerShdw>
          </a:effectLst>
        </p:spPr>
        <p:txBody>
          <a:bodyPr/>
          <a:lstStyle/>
          <a:p>
            <a:pPr algn="ctr">
              <a:defRPr/>
            </a:pPr>
            <a:r>
              <a:rPr lang="en-US" sz="1700" b="1" dirty="0">
                <a:solidFill>
                  <a:srgbClr val="660066"/>
                </a:solidFill>
                <a:cs typeface="Times New Roman" pitchFamily="18" charset="0"/>
              </a:rPr>
              <a:t>PB ,  DPB  - </a:t>
            </a:r>
            <a:r>
              <a:rPr lang="ru-RU" sz="1700" b="1" dirty="0">
                <a:solidFill>
                  <a:srgbClr val="660066"/>
                </a:solidFill>
                <a:cs typeface="Times New Roman" pitchFamily="18" charset="0"/>
              </a:rPr>
              <a:t> </a:t>
            </a:r>
          </a:p>
          <a:p>
            <a:pPr algn="ctr">
              <a:defRPr/>
            </a:pPr>
            <a:r>
              <a:rPr lang="ru-RU" sz="1700" b="1" dirty="0">
                <a:solidFill>
                  <a:srgbClr val="660066"/>
                </a:solidFill>
                <a:cs typeface="Times New Roman" pitchFamily="18" charset="0"/>
              </a:rPr>
              <a:t>период </a:t>
            </a:r>
          </a:p>
          <a:p>
            <a:pPr algn="ctr">
              <a:defRPr/>
            </a:pPr>
            <a:r>
              <a:rPr lang="ru-RU" sz="1700" b="1" dirty="0">
                <a:solidFill>
                  <a:srgbClr val="660066"/>
                </a:solidFill>
                <a:cs typeface="Times New Roman" pitchFamily="18" charset="0"/>
              </a:rPr>
              <a:t>окупаемости</a:t>
            </a:r>
          </a:p>
          <a:p>
            <a:pPr eaLnBrk="0" hangingPunct="0">
              <a:defRPr/>
            </a:pPr>
            <a:endParaRPr lang="ru-RU" sz="1700" b="1" i="1" dirty="0">
              <a:solidFill>
                <a:srgbClr val="660066"/>
              </a:solidFill>
              <a:cs typeface="Times New Roman" pitchFamily="18" charset="0"/>
            </a:endParaRPr>
          </a:p>
        </p:txBody>
      </p:sp>
      <p:sp>
        <p:nvSpPr>
          <p:cNvPr id="73739" name="AutoShape 11"/>
          <p:cNvSpPr>
            <a:spLocks noChangeArrowheads="1"/>
          </p:cNvSpPr>
          <p:nvPr/>
        </p:nvSpPr>
        <p:spPr bwMode="auto">
          <a:xfrm>
            <a:off x="5135034" y="5084466"/>
            <a:ext cx="2688167" cy="1512887"/>
          </a:xfrm>
          <a:prstGeom prst="homePlate">
            <a:avLst>
              <a:gd name="adj" fmla="val 0"/>
            </a:avLst>
          </a:prstGeom>
          <a:solidFill>
            <a:srgbClr val="FFFFFF"/>
          </a:solidFill>
          <a:ln w="22225">
            <a:solidFill>
              <a:srgbClr val="660066"/>
            </a:solidFill>
            <a:miter lim="800000"/>
            <a:headEnd/>
            <a:tailEnd/>
          </a:ln>
          <a:effectLst>
            <a:outerShdw dist="107763" dir="2700000" algn="ctr" rotWithShape="0">
              <a:srgbClr val="808080">
                <a:alpha val="50000"/>
              </a:srgbClr>
            </a:outerShdw>
          </a:effectLst>
        </p:spPr>
        <p:txBody>
          <a:bodyPr/>
          <a:lstStyle/>
          <a:p>
            <a:pPr algn="ctr">
              <a:defRPr/>
            </a:pPr>
            <a:r>
              <a:rPr lang="ru-RU" sz="1400">
                <a:solidFill>
                  <a:srgbClr val="660066"/>
                </a:solidFill>
                <a:cs typeface="Times New Roman" pitchFamily="18" charset="0"/>
              </a:rPr>
              <a:t>Первичная </a:t>
            </a:r>
          </a:p>
          <a:p>
            <a:pPr algn="ctr">
              <a:defRPr/>
            </a:pPr>
            <a:r>
              <a:rPr lang="ru-RU" sz="1400">
                <a:solidFill>
                  <a:srgbClr val="660066"/>
                </a:solidFill>
                <a:cs typeface="Times New Roman" pitchFamily="18" charset="0"/>
              </a:rPr>
              <a:t>отбраковка заведомо неприемлемых </a:t>
            </a:r>
          </a:p>
          <a:p>
            <a:pPr algn="ctr">
              <a:defRPr/>
            </a:pPr>
            <a:r>
              <a:rPr lang="ru-RU" sz="1400">
                <a:solidFill>
                  <a:srgbClr val="660066"/>
                </a:solidFill>
                <a:cs typeface="Times New Roman" pitchFamily="18" charset="0"/>
              </a:rPr>
              <a:t>(излишне рискованных) решений </a:t>
            </a:r>
          </a:p>
          <a:p>
            <a:pPr algn="ctr">
              <a:defRPr/>
            </a:pPr>
            <a:r>
              <a:rPr lang="ru-RU" sz="1400">
                <a:solidFill>
                  <a:srgbClr val="660066"/>
                </a:solidFill>
                <a:cs typeface="Times New Roman" pitchFamily="18" charset="0"/>
              </a:rPr>
              <a:t>(ограничение)</a:t>
            </a:r>
            <a:endParaRPr lang="ru-RU" sz="1400" b="0">
              <a:solidFill>
                <a:srgbClr val="660066"/>
              </a:solidFill>
              <a:cs typeface="Times New Roman" pitchFamily="18" charset="0"/>
            </a:endParaRPr>
          </a:p>
          <a:p>
            <a:pPr eaLnBrk="0" hangingPunct="0">
              <a:defRPr/>
            </a:pPr>
            <a:endParaRPr lang="ru-RU" sz="1400" b="0" i="1">
              <a:solidFill>
                <a:srgbClr val="660066"/>
              </a:solidFill>
              <a:cs typeface="Times New Roman" pitchFamily="18" charset="0"/>
            </a:endParaRPr>
          </a:p>
        </p:txBody>
      </p:sp>
      <p:sp>
        <p:nvSpPr>
          <p:cNvPr id="73740" name="AutoShape 12"/>
          <p:cNvSpPr>
            <a:spLocks noChangeArrowheads="1"/>
          </p:cNvSpPr>
          <p:nvPr/>
        </p:nvSpPr>
        <p:spPr bwMode="auto">
          <a:xfrm>
            <a:off x="8784167" y="2492276"/>
            <a:ext cx="2688167" cy="611286"/>
          </a:xfrm>
          <a:prstGeom prst="homePlate">
            <a:avLst>
              <a:gd name="adj" fmla="val 0"/>
            </a:avLst>
          </a:prstGeom>
          <a:solidFill>
            <a:srgbClr val="FFFFFF"/>
          </a:solidFill>
          <a:ln w="22225">
            <a:solidFill>
              <a:srgbClr val="000099"/>
            </a:solidFill>
            <a:miter lim="800000"/>
            <a:headEnd/>
            <a:tailEnd/>
          </a:ln>
          <a:effectLst>
            <a:outerShdw dist="107763" dir="2700000" algn="ctr" rotWithShape="0">
              <a:srgbClr val="808080">
                <a:alpha val="50000"/>
              </a:srgbClr>
            </a:outerShdw>
          </a:effectLst>
        </p:spPr>
        <p:txBody>
          <a:bodyPr/>
          <a:lstStyle/>
          <a:p>
            <a:pPr algn="ctr">
              <a:defRPr/>
            </a:pPr>
            <a:r>
              <a:rPr lang="ru-RU" b="1" dirty="0">
                <a:solidFill>
                  <a:srgbClr val="000099"/>
                </a:solidFill>
                <a:cs typeface="Times New Roman" pitchFamily="18" charset="0"/>
              </a:rPr>
              <a:t>Абсолютный эффект</a:t>
            </a:r>
          </a:p>
          <a:p>
            <a:pPr eaLnBrk="0" hangingPunct="0">
              <a:defRPr/>
            </a:pPr>
            <a:endParaRPr lang="ru-RU" sz="1600" b="1" i="1" dirty="0">
              <a:solidFill>
                <a:srgbClr val="000099"/>
              </a:solidFill>
              <a:cs typeface="Times New Roman" pitchFamily="18" charset="0"/>
            </a:endParaRPr>
          </a:p>
        </p:txBody>
      </p:sp>
      <p:sp>
        <p:nvSpPr>
          <p:cNvPr id="73741" name="AutoShape 13"/>
          <p:cNvSpPr>
            <a:spLocks noChangeArrowheads="1"/>
          </p:cNvSpPr>
          <p:nvPr/>
        </p:nvSpPr>
        <p:spPr bwMode="auto">
          <a:xfrm>
            <a:off x="8784167" y="3427884"/>
            <a:ext cx="2688167" cy="1081237"/>
          </a:xfrm>
          <a:prstGeom prst="homePlate">
            <a:avLst>
              <a:gd name="adj" fmla="val 0"/>
            </a:avLst>
          </a:prstGeom>
          <a:solidFill>
            <a:srgbClr val="FFFFFF"/>
          </a:solidFill>
          <a:ln w="22225">
            <a:solidFill>
              <a:srgbClr val="000099"/>
            </a:solidFill>
            <a:miter lim="800000"/>
            <a:headEnd/>
            <a:tailEnd/>
          </a:ln>
          <a:effectLst>
            <a:outerShdw dist="107763" dir="2700000" algn="ctr" rotWithShape="0">
              <a:srgbClr val="808080">
                <a:alpha val="50000"/>
              </a:srgbClr>
            </a:outerShdw>
          </a:effectLst>
        </p:spPr>
        <p:txBody>
          <a:bodyPr/>
          <a:lstStyle/>
          <a:p>
            <a:pPr algn="ctr">
              <a:defRPr/>
            </a:pPr>
            <a:r>
              <a:rPr lang="en-US" sz="1700" b="1" dirty="0">
                <a:solidFill>
                  <a:srgbClr val="000099"/>
                </a:solidFill>
                <a:cs typeface="Times New Roman" pitchFamily="18" charset="0"/>
              </a:rPr>
              <a:t>NPV – </a:t>
            </a:r>
          </a:p>
          <a:p>
            <a:pPr algn="ctr">
              <a:defRPr/>
            </a:pPr>
            <a:r>
              <a:rPr lang="ru-RU" sz="1700" b="1" dirty="0">
                <a:solidFill>
                  <a:srgbClr val="000099"/>
                </a:solidFill>
                <a:cs typeface="Times New Roman" pitchFamily="18" charset="0"/>
              </a:rPr>
              <a:t>чистая приведенная ценность</a:t>
            </a:r>
          </a:p>
          <a:p>
            <a:pPr eaLnBrk="0" hangingPunct="0">
              <a:defRPr/>
            </a:pPr>
            <a:endParaRPr lang="ru-RU" sz="1700" b="1" i="1" dirty="0">
              <a:solidFill>
                <a:srgbClr val="000099"/>
              </a:solidFill>
              <a:cs typeface="Times New Roman" pitchFamily="18" charset="0"/>
            </a:endParaRPr>
          </a:p>
        </p:txBody>
      </p:sp>
      <p:sp>
        <p:nvSpPr>
          <p:cNvPr id="73742" name="AutoShape 14"/>
          <p:cNvSpPr>
            <a:spLocks noChangeArrowheads="1"/>
          </p:cNvSpPr>
          <p:nvPr/>
        </p:nvSpPr>
        <p:spPr bwMode="auto">
          <a:xfrm>
            <a:off x="8784167" y="5084466"/>
            <a:ext cx="2688167" cy="1512887"/>
          </a:xfrm>
          <a:prstGeom prst="homePlate">
            <a:avLst>
              <a:gd name="adj" fmla="val 0"/>
            </a:avLst>
          </a:prstGeom>
          <a:solidFill>
            <a:srgbClr val="FFFFFF"/>
          </a:solidFill>
          <a:ln w="22225">
            <a:solidFill>
              <a:srgbClr val="000099"/>
            </a:solidFill>
            <a:miter lim="800000"/>
            <a:headEnd/>
            <a:tailEnd/>
          </a:ln>
          <a:effectLst>
            <a:outerShdw dist="107763" dir="2700000" algn="ctr" rotWithShape="0">
              <a:srgbClr val="808080">
                <a:alpha val="50000"/>
              </a:srgbClr>
            </a:outerShdw>
          </a:effectLst>
        </p:spPr>
        <p:txBody>
          <a:bodyPr/>
          <a:lstStyle/>
          <a:p>
            <a:pPr algn="ctr">
              <a:defRPr/>
            </a:pPr>
            <a:r>
              <a:rPr lang="ru-RU" sz="1400">
                <a:solidFill>
                  <a:srgbClr val="000099"/>
                </a:solidFill>
                <a:cs typeface="Times New Roman" pitchFamily="18" charset="0"/>
              </a:rPr>
              <a:t>Основной критерий, характеризующий прирост </a:t>
            </a:r>
          </a:p>
          <a:p>
            <a:pPr algn="ctr">
              <a:defRPr/>
            </a:pPr>
            <a:r>
              <a:rPr lang="ru-RU" sz="1400">
                <a:solidFill>
                  <a:srgbClr val="000099"/>
                </a:solidFill>
                <a:cs typeface="Times New Roman" pitchFamily="18" charset="0"/>
              </a:rPr>
              <a:t>рыночной ценности  компании, осуществляющей </a:t>
            </a:r>
          </a:p>
          <a:p>
            <a:pPr algn="ctr">
              <a:defRPr/>
            </a:pPr>
            <a:r>
              <a:rPr lang="ru-RU" sz="1400">
                <a:solidFill>
                  <a:srgbClr val="000099"/>
                </a:solidFill>
                <a:cs typeface="Times New Roman" pitchFamily="18" charset="0"/>
              </a:rPr>
              <a:t>проект</a:t>
            </a:r>
            <a:endParaRPr lang="ru-RU" sz="1400" b="0">
              <a:solidFill>
                <a:srgbClr val="000099"/>
              </a:solidFill>
              <a:cs typeface="Times New Roman" pitchFamily="18" charset="0"/>
            </a:endParaRPr>
          </a:p>
          <a:p>
            <a:pPr eaLnBrk="0" hangingPunct="0">
              <a:defRPr/>
            </a:pPr>
            <a:endParaRPr lang="ru-RU" sz="1400" b="0" i="1">
              <a:solidFill>
                <a:srgbClr val="000099"/>
              </a:solidFill>
              <a:cs typeface="Times New Roman" pitchFamily="18" charset="0"/>
            </a:endParaRPr>
          </a:p>
        </p:txBody>
      </p:sp>
      <p:sp>
        <p:nvSpPr>
          <p:cNvPr id="151567" name="Rectangle 15"/>
          <p:cNvSpPr>
            <a:spLocks noChangeArrowheads="1"/>
          </p:cNvSpPr>
          <p:nvPr/>
        </p:nvSpPr>
        <p:spPr bwMode="auto">
          <a:xfrm>
            <a:off x="527051" y="542182"/>
            <a:ext cx="10752667" cy="461665"/>
          </a:xfrm>
          <a:prstGeom prst="rect">
            <a:avLst/>
          </a:prstGeom>
          <a:noFill/>
          <a:ln w="9525">
            <a:noFill/>
            <a:miter lim="800000"/>
            <a:headEnd/>
            <a:tailEnd/>
          </a:ln>
        </p:spPr>
        <p:txBody>
          <a:bodyPr anchor="ctr">
            <a:spAutoFit/>
          </a:bodyPr>
          <a:lstStyle/>
          <a:p>
            <a:pPr algn="ctr"/>
            <a:r>
              <a:rPr lang="ru-RU" sz="2400" b="1" dirty="0">
                <a:latin typeface="Arial" pitchFamily="34" charset="0"/>
                <a:cs typeface="Arial" pitchFamily="34" charset="0"/>
              </a:rPr>
              <a:t>КРИТЕРИИ ОЦЕНКИ ИНВЕСТИЦИОННЫХ ПРОЕКТОВ</a:t>
            </a:r>
          </a:p>
        </p:txBody>
      </p:sp>
      <p:sp>
        <p:nvSpPr>
          <p:cNvPr id="151568" name="Line 16"/>
          <p:cNvSpPr>
            <a:spLocks noChangeShapeType="1"/>
          </p:cNvSpPr>
          <p:nvPr/>
        </p:nvSpPr>
        <p:spPr bwMode="auto">
          <a:xfrm>
            <a:off x="2256367" y="2203351"/>
            <a:ext cx="3744384" cy="0"/>
          </a:xfrm>
          <a:prstGeom prst="line">
            <a:avLst/>
          </a:prstGeom>
          <a:noFill/>
          <a:ln w="25400">
            <a:solidFill>
              <a:srgbClr val="333333"/>
            </a:solidFill>
            <a:round/>
            <a:headEnd/>
            <a:tailEnd/>
          </a:ln>
        </p:spPr>
        <p:txBody>
          <a:bodyPr/>
          <a:lstStyle/>
          <a:p>
            <a:endParaRPr lang="ru-RU"/>
          </a:p>
        </p:txBody>
      </p:sp>
      <p:sp>
        <p:nvSpPr>
          <p:cNvPr id="151569" name="AutoShape 17"/>
          <p:cNvSpPr>
            <a:spLocks noChangeArrowheads="1"/>
          </p:cNvSpPr>
          <p:nvPr/>
        </p:nvSpPr>
        <p:spPr bwMode="auto">
          <a:xfrm rot="5400000" flipH="1" flipV="1">
            <a:off x="6185695" y="2208907"/>
            <a:ext cx="252412" cy="241300"/>
          </a:xfrm>
          <a:prstGeom prst="leftArrow">
            <a:avLst>
              <a:gd name="adj1" fmla="val 50000"/>
              <a:gd name="adj2" fmla="val 34868"/>
            </a:avLst>
          </a:prstGeom>
          <a:solidFill>
            <a:srgbClr val="FFFFCC"/>
          </a:solidFill>
          <a:ln w="19050" algn="ctr">
            <a:solidFill>
              <a:srgbClr val="333333"/>
            </a:solidFill>
            <a:miter lim="800000"/>
            <a:headEnd/>
            <a:tailEnd/>
          </a:ln>
        </p:spPr>
        <p:txBody>
          <a:bodyPr wrap="none" anchor="ctr"/>
          <a:lstStyle/>
          <a:p>
            <a:endParaRPr lang="ru-RU" b="0"/>
          </a:p>
        </p:txBody>
      </p:sp>
      <p:sp>
        <p:nvSpPr>
          <p:cNvPr id="151570" name="AutoShape 18"/>
          <p:cNvSpPr>
            <a:spLocks noChangeArrowheads="1"/>
          </p:cNvSpPr>
          <p:nvPr/>
        </p:nvSpPr>
        <p:spPr bwMode="auto">
          <a:xfrm rot="5400000" flipH="1" flipV="1">
            <a:off x="9930078" y="2208907"/>
            <a:ext cx="252412" cy="241300"/>
          </a:xfrm>
          <a:prstGeom prst="leftArrow">
            <a:avLst>
              <a:gd name="adj1" fmla="val 50000"/>
              <a:gd name="adj2" fmla="val 34868"/>
            </a:avLst>
          </a:prstGeom>
          <a:solidFill>
            <a:srgbClr val="FFFFCC"/>
          </a:solidFill>
          <a:ln w="19050" algn="ctr">
            <a:solidFill>
              <a:srgbClr val="333333"/>
            </a:solidFill>
            <a:miter lim="800000"/>
            <a:headEnd/>
            <a:tailEnd/>
          </a:ln>
        </p:spPr>
        <p:txBody>
          <a:bodyPr wrap="none" anchor="ctr"/>
          <a:lstStyle/>
          <a:p>
            <a:endParaRPr lang="ru-RU" b="0"/>
          </a:p>
        </p:txBody>
      </p:sp>
      <p:sp>
        <p:nvSpPr>
          <p:cNvPr id="151571" name="AutoShape 19"/>
          <p:cNvSpPr>
            <a:spLocks noChangeArrowheads="1"/>
          </p:cNvSpPr>
          <p:nvPr/>
        </p:nvSpPr>
        <p:spPr bwMode="auto">
          <a:xfrm rot="5400000" flipH="1" flipV="1">
            <a:off x="2153445" y="2208907"/>
            <a:ext cx="252412" cy="241300"/>
          </a:xfrm>
          <a:prstGeom prst="leftArrow">
            <a:avLst>
              <a:gd name="adj1" fmla="val 50000"/>
              <a:gd name="adj2" fmla="val 34868"/>
            </a:avLst>
          </a:prstGeom>
          <a:solidFill>
            <a:srgbClr val="FFFFCC"/>
          </a:solidFill>
          <a:ln w="19050">
            <a:solidFill>
              <a:srgbClr val="333333"/>
            </a:solidFill>
            <a:miter lim="800000"/>
            <a:headEnd/>
            <a:tailEnd/>
          </a:ln>
        </p:spPr>
        <p:txBody>
          <a:bodyPr wrap="none" anchor="ctr"/>
          <a:lstStyle/>
          <a:p>
            <a:endParaRPr lang="ru-RU" b="0"/>
          </a:p>
        </p:txBody>
      </p:sp>
      <p:sp>
        <p:nvSpPr>
          <p:cNvPr id="151572" name="AutoShape 20"/>
          <p:cNvSpPr>
            <a:spLocks noChangeArrowheads="1"/>
          </p:cNvSpPr>
          <p:nvPr/>
        </p:nvSpPr>
        <p:spPr bwMode="auto">
          <a:xfrm rot="5400000" flipH="1" flipV="1">
            <a:off x="1324240" y="3169973"/>
            <a:ext cx="325438" cy="192616"/>
          </a:xfrm>
          <a:prstGeom prst="leftArrow">
            <a:avLst>
              <a:gd name="adj1" fmla="val 50000"/>
              <a:gd name="adj2" fmla="val 56319"/>
            </a:avLst>
          </a:prstGeom>
          <a:solidFill>
            <a:srgbClr val="FFFFCC"/>
          </a:solidFill>
          <a:ln w="19050" algn="ctr">
            <a:solidFill>
              <a:srgbClr val="333333"/>
            </a:solidFill>
            <a:miter lim="800000"/>
            <a:headEnd/>
            <a:tailEnd/>
          </a:ln>
        </p:spPr>
        <p:txBody>
          <a:bodyPr wrap="none" anchor="ctr"/>
          <a:lstStyle/>
          <a:p>
            <a:endParaRPr lang="ru-RU" sz="2400" b="1"/>
          </a:p>
        </p:txBody>
      </p:sp>
      <p:sp>
        <p:nvSpPr>
          <p:cNvPr id="151573" name="AutoShape 21"/>
          <p:cNvSpPr>
            <a:spLocks noChangeArrowheads="1"/>
          </p:cNvSpPr>
          <p:nvPr/>
        </p:nvSpPr>
        <p:spPr bwMode="auto">
          <a:xfrm rot="5400000" flipH="1" flipV="1">
            <a:off x="3246173" y="3169973"/>
            <a:ext cx="325438" cy="192616"/>
          </a:xfrm>
          <a:prstGeom prst="leftArrow">
            <a:avLst>
              <a:gd name="adj1" fmla="val 50000"/>
              <a:gd name="adj2" fmla="val 56319"/>
            </a:avLst>
          </a:prstGeom>
          <a:solidFill>
            <a:srgbClr val="FFFFCC"/>
          </a:solidFill>
          <a:ln w="19050" algn="ctr">
            <a:solidFill>
              <a:srgbClr val="333333"/>
            </a:solidFill>
            <a:miter lim="800000"/>
            <a:headEnd/>
            <a:tailEnd/>
          </a:ln>
        </p:spPr>
        <p:txBody>
          <a:bodyPr wrap="none" anchor="ctr"/>
          <a:lstStyle/>
          <a:p>
            <a:endParaRPr lang="ru-RU" sz="2400" b="1"/>
          </a:p>
        </p:txBody>
      </p:sp>
      <p:sp>
        <p:nvSpPr>
          <p:cNvPr id="151574" name="AutoShape 22"/>
          <p:cNvSpPr>
            <a:spLocks noChangeArrowheads="1"/>
          </p:cNvSpPr>
          <p:nvPr/>
        </p:nvSpPr>
        <p:spPr bwMode="auto">
          <a:xfrm rot="5400000" flipH="1" flipV="1">
            <a:off x="1271059" y="4700968"/>
            <a:ext cx="431800" cy="192616"/>
          </a:xfrm>
          <a:prstGeom prst="leftArrow">
            <a:avLst>
              <a:gd name="adj1" fmla="val 50000"/>
              <a:gd name="adj2" fmla="val 74726"/>
            </a:avLst>
          </a:prstGeom>
          <a:solidFill>
            <a:srgbClr val="FFFFCC"/>
          </a:solidFill>
          <a:ln w="19050" algn="ctr">
            <a:solidFill>
              <a:srgbClr val="333333"/>
            </a:solidFill>
            <a:miter lim="800000"/>
            <a:headEnd/>
            <a:tailEnd/>
          </a:ln>
        </p:spPr>
        <p:txBody>
          <a:bodyPr wrap="none" anchor="ctr"/>
          <a:lstStyle/>
          <a:p>
            <a:endParaRPr lang="ru-RU" b="0"/>
          </a:p>
        </p:txBody>
      </p:sp>
      <p:sp>
        <p:nvSpPr>
          <p:cNvPr id="151575" name="AutoShape 23"/>
          <p:cNvSpPr>
            <a:spLocks noChangeArrowheads="1"/>
          </p:cNvSpPr>
          <p:nvPr/>
        </p:nvSpPr>
        <p:spPr bwMode="auto">
          <a:xfrm rot="5400000" flipH="1" flipV="1">
            <a:off x="3192992" y="4700968"/>
            <a:ext cx="431800" cy="192616"/>
          </a:xfrm>
          <a:prstGeom prst="leftArrow">
            <a:avLst>
              <a:gd name="adj1" fmla="val 50000"/>
              <a:gd name="adj2" fmla="val 74726"/>
            </a:avLst>
          </a:prstGeom>
          <a:solidFill>
            <a:srgbClr val="FFFFCC"/>
          </a:solidFill>
          <a:ln w="19050" algn="ctr">
            <a:solidFill>
              <a:srgbClr val="333333"/>
            </a:solidFill>
            <a:miter lim="800000"/>
            <a:headEnd/>
            <a:tailEnd/>
          </a:ln>
        </p:spPr>
        <p:txBody>
          <a:bodyPr wrap="none" anchor="ctr"/>
          <a:lstStyle/>
          <a:p>
            <a:endParaRPr lang="ru-RU" b="0"/>
          </a:p>
        </p:txBody>
      </p:sp>
      <p:sp>
        <p:nvSpPr>
          <p:cNvPr id="151576" name="AutoShape 24"/>
          <p:cNvSpPr>
            <a:spLocks noChangeArrowheads="1"/>
          </p:cNvSpPr>
          <p:nvPr/>
        </p:nvSpPr>
        <p:spPr bwMode="auto">
          <a:xfrm rot="5400000" flipH="1" flipV="1">
            <a:off x="6317457" y="3169973"/>
            <a:ext cx="325438" cy="192617"/>
          </a:xfrm>
          <a:prstGeom prst="leftArrow">
            <a:avLst>
              <a:gd name="adj1" fmla="val 50000"/>
              <a:gd name="adj2" fmla="val 56319"/>
            </a:avLst>
          </a:prstGeom>
          <a:solidFill>
            <a:srgbClr val="FFFFCC"/>
          </a:solidFill>
          <a:ln w="19050" algn="ctr">
            <a:solidFill>
              <a:srgbClr val="333333"/>
            </a:solidFill>
            <a:miter lim="800000"/>
            <a:headEnd/>
            <a:tailEnd/>
          </a:ln>
        </p:spPr>
        <p:txBody>
          <a:bodyPr wrap="none" anchor="ctr"/>
          <a:lstStyle/>
          <a:p>
            <a:endParaRPr lang="ru-RU" sz="2400" b="1"/>
          </a:p>
        </p:txBody>
      </p:sp>
      <p:sp>
        <p:nvSpPr>
          <p:cNvPr id="151577" name="AutoShape 25"/>
          <p:cNvSpPr>
            <a:spLocks noChangeArrowheads="1"/>
          </p:cNvSpPr>
          <p:nvPr/>
        </p:nvSpPr>
        <p:spPr bwMode="auto">
          <a:xfrm rot="5400000" flipH="1" flipV="1">
            <a:off x="9966590" y="3169973"/>
            <a:ext cx="325438" cy="192617"/>
          </a:xfrm>
          <a:prstGeom prst="leftArrow">
            <a:avLst>
              <a:gd name="adj1" fmla="val 50000"/>
              <a:gd name="adj2" fmla="val 56319"/>
            </a:avLst>
          </a:prstGeom>
          <a:solidFill>
            <a:srgbClr val="FFFFCC"/>
          </a:solidFill>
          <a:ln w="19050" algn="ctr">
            <a:solidFill>
              <a:srgbClr val="333333"/>
            </a:solidFill>
            <a:miter lim="800000"/>
            <a:headEnd/>
            <a:tailEnd/>
          </a:ln>
        </p:spPr>
        <p:txBody>
          <a:bodyPr wrap="none" anchor="ctr"/>
          <a:lstStyle/>
          <a:p>
            <a:endParaRPr lang="ru-RU" sz="2400" b="1"/>
          </a:p>
        </p:txBody>
      </p:sp>
      <p:sp>
        <p:nvSpPr>
          <p:cNvPr id="151578" name="AutoShape 26"/>
          <p:cNvSpPr>
            <a:spLocks noChangeArrowheads="1"/>
          </p:cNvSpPr>
          <p:nvPr/>
        </p:nvSpPr>
        <p:spPr bwMode="auto">
          <a:xfrm rot="5400000" flipH="1" flipV="1">
            <a:off x="6264276" y="4700968"/>
            <a:ext cx="431800" cy="192617"/>
          </a:xfrm>
          <a:prstGeom prst="leftArrow">
            <a:avLst>
              <a:gd name="adj1" fmla="val 50000"/>
              <a:gd name="adj2" fmla="val 74725"/>
            </a:avLst>
          </a:prstGeom>
          <a:solidFill>
            <a:srgbClr val="FFFFCC"/>
          </a:solidFill>
          <a:ln w="19050" algn="ctr">
            <a:solidFill>
              <a:srgbClr val="333333"/>
            </a:solidFill>
            <a:miter lim="800000"/>
            <a:headEnd/>
            <a:tailEnd/>
          </a:ln>
        </p:spPr>
        <p:txBody>
          <a:bodyPr wrap="none" anchor="ctr"/>
          <a:lstStyle/>
          <a:p>
            <a:endParaRPr lang="ru-RU" b="0"/>
          </a:p>
        </p:txBody>
      </p:sp>
      <p:sp>
        <p:nvSpPr>
          <p:cNvPr id="151579" name="AutoShape 27"/>
          <p:cNvSpPr>
            <a:spLocks noChangeArrowheads="1"/>
          </p:cNvSpPr>
          <p:nvPr/>
        </p:nvSpPr>
        <p:spPr bwMode="auto">
          <a:xfrm rot="5400000" flipH="1" flipV="1">
            <a:off x="9913409" y="4700968"/>
            <a:ext cx="431800" cy="192617"/>
          </a:xfrm>
          <a:prstGeom prst="leftArrow">
            <a:avLst>
              <a:gd name="adj1" fmla="val 50000"/>
              <a:gd name="adj2" fmla="val 74725"/>
            </a:avLst>
          </a:prstGeom>
          <a:solidFill>
            <a:srgbClr val="FFFFCC"/>
          </a:solidFill>
          <a:ln w="19050" algn="ctr">
            <a:solidFill>
              <a:srgbClr val="333333"/>
            </a:solidFill>
            <a:miter lim="800000"/>
            <a:headEnd/>
            <a:tailEnd/>
          </a:ln>
        </p:spPr>
        <p:txBody>
          <a:bodyPr wrap="none" anchor="ctr"/>
          <a:lstStyle/>
          <a:p>
            <a:endParaRPr lang="ru-RU" b="0"/>
          </a:p>
        </p:txBody>
      </p:sp>
      <p:sp>
        <p:nvSpPr>
          <p:cNvPr id="151580" name="Line 28"/>
          <p:cNvSpPr>
            <a:spLocks noChangeShapeType="1"/>
          </p:cNvSpPr>
          <p:nvPr/>
        </p:nvSpPr>
        <p:spPr bwMode="auto">
          <a:xfrm>
            <a:off x="6000751" y="2203351"/>
            <a:ext cx="4127500" cy="0"/>
          </a:xfrm>
          <a:prstGeom prst="line">
            <a:avLst/>
          </a:prstGeom>
          <a:noFill/>
          <a:ln w="25400">
            <a:solidFill>
              <a:srgbClr val="333333"/>
            </a:solidFill>
            <a:round/>
            <a:headEnd/>
            <a:tailEnd/>
          </a:ln>
        </p:spPr>
        <p:txBody>
          <a:bodyPr/>
          <a:lstStyle/>
          <a:p>
            <a:endParaRPr lang="ru-RU"/>
          </a:p>
        </p:txBody>
      </p:sp>
      <p:sp>
        <p:nvSpPr>
          <p:cNvPr id="151581" name="Line 29"/>
          <p:cNvSpPr>
            <a:spLocks noChangeShapeType="1"/>
          </p:cNvSpPr>
          <p:nvPr/>
        </p:nvSpPr>
        <p:spPr bwMode="auto">
          <a:xfrm>
            <a:off x="6000751" y="2203351"/>
            <a:ext cx="383116" cy="0"/>
          </a:xfrm>
          <a:prstGeom prst="line">
            <a:avLst/>
          </a:prstGeom>
          <a:noFill/>
          <a:ln w="25400">
            <a:solidFill>
              <a:srgbClr val="333333"/>
            </a:solidFill>
            <a:round/>
            <a:headEnd/>
            <a:tailEnd/>
          </a:ln>
        </p:spPr>
        <p:txBody>
          <a:bodyPr/>
          <a:lstStyle/>
          <a:p>
            <a:endParaRPr lang="ru-RU"/>
          </a:p>
        </p:txBody>
      </p:sp>
      <p:sp>
        <p:nvSpPr>
          <p:cNvPr id="30"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10762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3339" y="116632"/>
            <a:ext cx="12001333" cy="6741368"/>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PV и </a:t>
            </a:r>
            <a:r>
              <a:rPr lang="en-US" b="1" dirty="0" smtClean="0"/>
              <a:t>NPV</a:t>
            </a:r>
            <a:endParaRPr lang="ru-RU" b="1" dirty="0"/>
          </a:p>
          <a:p>
            <a:pPr algn="l"/>
            <a:endParaRPr lang="en-US" dirty="0" smtClean="0"/>
          </a:p>
          <a:p>
            <a:pPr algn="l"/>
            <a:r>
              <a:rPr lang="ru-RU" sz="7000" b="1" dirty="0"/>
              <a:t>Чистая текущая стоимость </a:t>
            </a:r>
            <a:r>
              <a:rPr lang="ru-RU" sz="7000" dirty="0"/>
              <a:t>(чистый приведенный эффект, чистый дисконтированный доход, </a:t>
            </a:r>
            <a:r>
              <a:rPr lang="ru-RU" sz="7000" dirty="0" err="1"/>
              <a:t>Net</a:t>
            </a:r>
            <a:r>
              <a:rPr lang="ru-RU" sz="7000" dirty="0"/>
              <a:t> </a:t>
            </a:r>
            <a:r>
              <a:rPr lang="ru-RU" sz="7000" dirty="0" err="1"/>
              <a:t>Present</a:t>
            </a:r>
            <a:r>
              <a:rPr lang="ru-RU" sz="7000" dirty="0"/>
              <a:t> </a:t>
            </a:r>
            <a:r>
              <a:rPr lang="ru-RU" sz="7000" dirty="0" err="1"/>
              <a:t>Value</a:t>
            </a:r>
            <a:r>
              <a:rPr lang="ru-RU" sz="7000" dirty="0"/>
              <a:t>, NPV) - сумма текущих стоимостей всех спрогнозированных, с учетом ставки дисконтирования, денежных потоков</a:t>
            </a:r>
            <a:r>
              <a:rPr lang="ru-RU" sz="7000" dirty="0" smtClean="0"/>
              <a:t>.</a:t>
            </a:r>
          </a:p>
        </p:txBody>
      </p:sp>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4035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143339" y="116632"/>
                <a:ext cx="12001333" cy="6741368"/>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PV (приведенная стоимость) </a:t>
                </a:r>
                <a:r>
                  <a:rPr lang="ru-RU" dirty="0" smtClean="0"/>
                  <a:t>– </a:t>
                </a:r>
                <a:r>
                  <a:rPr lang="ru-RU" dirty="0"/>
                  <a:t>есть отсрочка дохода и может быть определена умножением суммы дохода на коэффициент дисконтирования, значение которого меньше </a:t>
                </a:r>
                <a:r>
                  <a:rPr lang="ru-RU" dirty="0" smtClean="0"/>
                  <a:t>1 (если </a:t>
                </a:r>
                <a:r>
                  <a:rPr lang="ru-RU" dirty="0"/>
                  <a:t>бы коэффициент был &gt; 1, доллар сегодня стоил бы меньше, чем завтра). </a:t>
                </a:r>
                <a:endParaRPr lang="ru-RU" dirty="0" smtClean="0"/>
              </a:p>
              <a:p>
                <a:pPr algn="l"/>
                <a:r>
                  <a:rPr lang="ru-RU" dirty="0" smtClean="0"/>
                  <a:t>Если </a:t>
                </a:r>
                <a:r>
                  <a:rPr lang="ru-RU" dirty="0"/>
                  <a:t>через </a:t>
                </a:r>
                <a14:m>
                  <m:oMath xmlns:m="http://schemas.openxmlformats.org/officeDocument/2006/math">
                    <m:sSub>
                      <m:sSubPr>
                        <m:ctrlPr>
                          <a:rPr lang="ru-RU" i="1">
                            <a:latin typeface="Cambria Math" panose="02040503050406030204" pitchFamily="18" charset="0"/>
                          </a:rPr>
                        </m:ctrlPr>
                      </m:sSubPr>
                      <m:e>
                        <m:r>
                          <a:rPr lang="ru-RU" i="1">
                            <a:latin typeface="Cambria Math"/>
                          </a:rPr>
                          <m:t>С</m:t>
                        </m:r>
                      </m:e>
                      <m:sub>
                        <m:r>
                          <a:rPr lang="ru-RU" i="1">
                            <a:latin typeface="Cambria Math"/>
                          </a:rPr>
                          <m:t>1</m:t>
                        </m:r>
                      </m:sub>
                    </m:sSub>
                  </m:oMath>
                </a14:m>
                <a:r>
                  <a:rPr lang="ru-RU" dirty="0"/>
                  <a:t> обозначить ожидаемые доходы в период 1 (год спустя) то:</a:t>
                </a:r>
              </a:p>
              <a:p>
                <a:pPr algn="l"/>
                <a:r>
                  <a:rPr lang="ru-RU" dirty="0" smtClean="0"/>
                  <a:t>Приведенная стоимость (</a:t>
                </a:r>
                <a:r>
                  <a:rPr lang="en-US" dirty="0"/>
                  <a:t>PV</a:t>
                </a:r>
                <a:r>
                  <a:rPr lang="ru-RU" dirty="0"/>
                  <a:t>) = </a:t>
                </a:r>
                <a:r>
                  <a:rPr lang="ru-RU" dirty="0" err="1" smtClean="0"/>
                  <a:t>коэфф.дисконт-ния</a:t>
                </a:r>
                <a:r>
                  <a:rPr lang="ru-RU" dirty="0" smtClean="0"/>
                  <a:t> * </a:t>
                </a:r>
                <a14:m>
                  <m:oMath xmlns:m="http://schemas.openxmlformats.org/officeDocument/2006/math">
                    <m:sSub>
                      <m:sSubPr>
                        <m:ctrlPr>
                          <a:rPr lang="ru-RU" i="1">
                            <a:latin typeface="Cambria Math" panose="02040503050406030204" pitchFamily="18" charset="0"/>
                          </a:rPr>
                        </m:ctrlPr>
                      </m:sSubPr>
                      <m:e>
                        <m:r>
                          <a:rPr lang="ru-RU" i="1">
                            <a:latin typeface="Cambria Math"/>
                          </a:rPr>
                          <m:t>С</m:t>
                        </m:r>
                      </m:e>
                      <m:sub>
                        <m:r>
                          <a:rPr lang="ru-RU" i="1">
                            <a:latin typeface="Cambria Math"/>
                          </a:rPr>
                          <m:t>1</m:t>
                        </m:r>
                      </m:sub>
                    </m:sSub>
                  </m:oMath>
                </a14:m>
                <a:r>
                  <a:rPr lang="ru-RU" dirty="0"/>
                  <a:t> </a:t>
                </a:r>
                <a:endParaRPr lang="ru-RU" dirty="0" smtClean="0"/>
              </a:p>
              <a:p>
                <a:pPr algn="l"/>
                <a:r>
                  <a:rPr lang="ru-RU" dirty="0" smtClean="0"/>
                  <a:t> </a:t>
                </a:r>
                <a:endParaRPr lang="ru-RU" dirty="0"/>
              </a:p>
              <a:p>
                <a:pPr algn="l"/>
                <a:r>
                  <a:rPr lang="ru-RU" dirty="0" smtClean="0"/>
                  <a:t>Коэффициент </a:t>
                </a:r>
                <a:r>
                  <a:rPr lang="ru-RU" dirty="0"/>
                  <a:t>дисконтирования = </a:t>
                </a:r>
                <a14:m>
                  <m:oMath xmlns:m="http://schemas.openxmlformats.org/officeDocument/2006/math">
                    <m:f>
                      <m:fPr>
                        <m:ctrlPr>
                          <a:rPr lang="ru-RU" i="1">
                            <a:latin typeface="Cambria Math" panose="02040503050406030204" pitchFamily="18" charset="0"/>
                          </a:rPr>
                        </m:ctrlPr>
                      </m:fPr>
                      <m:num>
                        <m:r>
                          <a:rPr lang="ru-RU" i="1">
                            <a:latin typeface="Cambria Math"/>
                          </a:rPr>
                          <m:t>1</m:t>
                        </m:r>
                      </m:num>
                      <m:den>
                        <m:r>
                          <a:rPr lang="ru-RU" i="1">
                            <a:latin typeface="Cambria Math"/>
                          </a:rPr>
                          <m:t>1+</m:t>
                        </m:r>
                        <m:r>
                          <a:rPr lang="ru-RU" i="1">
                            <a:latin typeface="Cambria Math"/>
                          </a:rPr>
                          <m:t>𝑟</m:t>
                        </m:r>
                      </m:den>
                    </m:f>
                  </m:oMath>
                </a14:m>
                <a:r>
                  <a:rPr lang="ru-RU" dirty="0" smtClean="0"/>
                  <a:t>,</a:t>
                </a:r>
              </a:p>
              <a:p>
                <a:pPr algn="l"/>
                <a:endParaRPr lang="ru-RU" dirty="0" smtClean="0"/>
              </a:p>
              <a:p>
                <a:pPr algn="l"/>
                <a:r>
                  <a:rPr lang="ru-RU" dirty="0" smtClean="0"/>
                  <a:t>r – </a:t>
                </a:r>
                <a:r>
                  <a:rPr lang="ru-RU" b="1" dirty="0" smtClean="0"/>
                  <a:t>норма </a:t>
                </a:r>
                <a:r>
                  <a:rPr lang="ru-RU" b="1" dirty="0"/>
                  <a:t>доходности </a:t>
                </a:r>
                <a:r>
                  <a:rPr lang="ru-RU" dirty="0" smtClean="0"/>
                  <a:t>(представляет </a:t>
                </a:r>
                <a:r>
                  <a:rPr lang="ru-RU" dirty="0"/>
                  <a:t>собой вознаграждение, которые требуют инвестор за отсрочку поступления </a:t>
                </a:r>
                <a:r>
                  <a:rPr lang="ru-RU" dirty="0" smtClean="0"/>
                  <a:t>платежей). </a:t>
                </a:r>
              </a:p>
              <a:p>
                <a:pPr algn="l"/>
                <a:r>
                  <a:rPr lang="ru-RU" dirty="0" smtClean="0"/>
                  <a:t>Эту </a:t>
                </a:r>
                <a:r>
                  <a:rPr lang="ru-RU" dirty="0"/>
                  <a:t>норму доходности часто называют </a:t>
                </a:r>
                <a:r>
                  <a:rPr lang="ru-RU" b="1" dirty="0" smtClean="0"/>
                  <a:t>ставкой </a:t>
                </a:r>
                <a:r>
                  <a:rPr lang="ru-RU" b="1" dirty="0"/>
                  <a:t>дисконта</a:t>
                </a:r>
                <a:r>
                  <a:rPr lang="ru-RU" dirty="0"/>
                  <a:t>, предельной нормой доходности или альтернативными издержками капитала. В нашем примере норма доходности 7%. </a:t>
                </a:r>
              </a:p>
            </p:txBody>
          </p:sp>
        </mc:Choice>
        <mc:Fallback xmlns="">
          <p:sp>
            <p:nvSpPr>
              <p:cNvPr id="2" name="Заголовок 1"/>
              <p:cNvSpPr txBox="1">
                <a:spLocks noRot="1" noChangeAspect="1" noMove="1" noResize="1" noEditPoints="1" noAdjustHandles="1" noChangeArrowheads="1" noChangeShapeType="1" noTextEdit="1"/>
              </p:cNvSpPr>
              <p:nvPr/>
            </p:nvSpPr>
            <p:spPr>
              <a:xfrm>
                <a:off x="107504" y="116632"/>
                <a:ext cx="9001000" cy="6741368"/>
              </a:xfrm>
              <a:prstGeom prst="rect">
                <a:avLst/>
              </a:prstGeom>
              <a:blipFill rotWithShape="1">
                <a:blip r:embed="rId2"/>
                <a:stretch>
                  <a:fillRect l="-1423" t="-1989" r="-1152"/>
                </a:stretch>
              </a:blipFill>
            </p:spPr>
            <p:txBody>
              <a:bodyPr/>
              <a:lstStyle/>
              <a:p>
                <a:r>
                  <a:rPr lang="ru-RU">
                    <a:noFill/>
                  </a:rPr>
                  <a:t> </a:t>
                </a:r>
              </a:p>
            </p:txBody>
          </p:sp>
        </mc:Fallback>
      </mc:AlternateContent>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46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740162"/>
              </p:ext>
            </p:extLst>
          </p:nvPr>
        </p:nvGraphicFramePr>
        <p:xfrm>
          <a:off x="239350" y="1175212"/>
          <a:ext cx="11713301" cy="5466824"/>
        </p:xfrm>
        <a:graphic>
          <a:graphicData uri="http://schemas.openxmlformats.org/drawingml/2006/table">
            <a:tbl>
              <a:tblPr firstRow="1" firstCol="1" bandRow="1">
                <a:tableStyleId>{5C22544A-7EE6-4342-B048-85BDC9FD1C3A}</a:tableStyleId>
              </a:tblPr>
              <a:tblGrid>
                <a:gridCol w="2260461"/>
                <a:gridCol w="4918067"/>
                <a:gridCol w="4534773"/>
              </a:tblGrid>
              <a:tr h="269010">
                <a:tc>
                  <a:txBody>
                    <a:bodyPr/>
                    <a:lstStyle/>
                    <a:p>
                      <a:pPr algn="ctr">
                        <a:lnSpc>
                          <a:spcPct val="115000"/>
                        </a:lnSpc>
                        <a:spcAft>
                          <a:spcPts val="1000"/>
                        </a:spcAft>
                      </a:pPr>
                      <a:r>
                        <a:rPr lang="ru-RU" sz="1600" dirty="0">
                          <a:effectLst/>
                        </a:rPr>
                        <a:t>Этапы</a:t>
                      </a:r>
                      <a:endParaRPr lang="ru-RU" sz="2400" dirty="0">
                        <a:effectLst/>
                        <a:latin typeface="Calibri"/>
                        <a:ea typeface="Calibri"/>
                        <a:cs typeface="Times New Roman"/>
                      </a:endParaRPr>
                    </a:p>
                  </a:txBody>
                  <a:tcPr marL="25400" marR="25400" marT="19050" marB="19050" anchor="ctr"/>
                </a:tc>
                <a:tc>
                  <a:txBody>
                    <a:bodyPr/>
                    <a:lstStyle/>
                    <a:p>
                      <a:pPr algn="ctr">
                        <a:lnSpc>
                          <a:spcPct val="115000"/>
                        </a:lnSpc>
                        <a:spcAft>
                          <a:spcPts val="1000"/>
                        </a:spcAft>
                      </a:pPr>
                      <a:r>
                        <a:rPr lang="ru-RU" sz="1600">
                          <a:effectLst/>
                        </a:rPr>
                        <a:t>Основные направления исследований</a:t>
                      </a:r>
                      <a:endParaRPr lang="ru-RU" sz="2400">
                        <a:effectLst/>
                        <a:latin typeface="Calibri"/>
                        <a:ea typeface="Calibri"/>
                        <a:cs typeface="Times New Roman"/>
                      </a:endParaRPr>
                    </a:p>
                  </a:txBody>
                  <a:tcPr marL="25400" marR="25400" marT="19050" marB="19050" anchor="ctr"/>
                </a:tc>
                <a:tc>
                  <a:txBody>
                    <a:bodyPr/>
                    <a:lstStyle/>
                    <a:p>
                      <a:pPr algn="ctr">
                        <a:lnSpc>
                          <a:spcPct val="115000"/>
                        </a:lnSpc>
                        <a:spcAft>
                          <a:spcPts val="1000"/>
                        </a:spcAft>
                      </a:pPr>
                      <a:r>
                        <a:rPr lang="ru-RU" sz="1600">
                          <a:effectLst/>
                        </a:rPr>
                        <a:t>Основные исследователи</a:t>
                      </a:r>
                      <a:endParaRPr lang="ru-RU" sz="2400">
                        <a:effectLst/>
                        <a:latin typeface="Calibri"/>
                        <a:ea typeface="Calibri"/>
                        <a:cs typeface="Times New Roman"/>
                      </a:endParaRPr>
                    </a:p>
                  </a:txBody>
                  <a:tcPr marL="25400" marR="25400" marT="19050" marB="19050" anchor="ctr"/>
                </a:tc>
              </a:tr>
              <a:tr h="907016">
                <a:tc>
                  <a:txBody>
                    <a:bodyPr/>
                    <a:lstStyle/>
                    <a:p>
                      <a:pPr algn="ctr">
                        <a:lnSpc>
                          <a:spcPct val="115000"/>
                        </a:lnSpc>
                        <a:spcAft>
                          <a:spcPts val="1000"/>
                        </a:spcAft>
                      </a:pPr>
                      <a:r>
                        <a:rPr lang="ru-RU" sz="1600" dirty="0">
                          <a:effectLst/>
                        </a:rPr>
                        <a:t>I этап</a:t>
                      </a:r>
                      <a:endParaRPr lang="ru-RU" sz="2400" dirty="0">
                        <a:effectLst/>
                      </a:endParaRPr>
                    </a:p>
                    <a:p>
                      <a:pPr algn="ctr">
                        <a:lnSpc>
                          <a:spcPct val="115000"/>
                        </a:lnSpc>
                        <a:spcAft>
                          <a:spcPts val="1000"/>
                        </a:spcAft>
                      </a:pPr>
                      <a:r>
                        <a:rPr lang="ru-RU" sz="1600" dirty="0">
                          <a:effectLst/>
                        </a:rPr>
                        <a:t>(30-60гг. XX века)</a:t>
                      </a:r>
                      <a:endParaRPr lang="ru-RU" sz="2400" dirty="0">
                        <a:effectLst/>
                        <a:latin typeface="Calibri"/>
                        <a:ea typeface="Calibri"/>
                        <a:cs typeface="Times New Roman"/>
                      </a:endParaRPr>
                    </a:p>
                  </a:txBody>
                  <a:tcPr marL="25400" marR="25400" marT="19050" marB="19050" anchor="ctr"/>
                </a:tc>
                <a:tc>
                  <a:txBody>
                    <a:bodyPr/>
                    <a:lstStyle/>
                    <a:p>
                      <a:pPr algn="l">
                        <a:lnSpc>
                          <a:spcPct val="115000"/>
                        </a:lnSpc>
                        <a:spcAft>
                          <a:spcPts val="1000"/>
                        </a:spcAft>
                      </a:pPr>
                      <a:r>
                        <a:rPr lang="ru-RU" sz="1600" dirty="0">
                          <a:effectLst/>
                        </a:rPr>
                        <a:t>Ценообразование и модели оценки финансовых активов</a:t>
                      </a:r>
                      <a:endParaRPr lang="ru-RU" sz="2400" dirty="0">
                        <a:effectLst/>
                        <a:latin typeface="Calibri"/>
                        <a:ea typeface="Calibri"/>
                        <a:cs typeface="Times New Roman"/>
                      </a:endParaRPr>
                    </a:p>
                  </a:txBody>
                  <a:tcPr marL="25400" marR="25400" marT="19050" marB="19050" anchor="ctr"/>
                </a:tc>
                <a:tc>
                  <a:txBody>
                    <a:bodyPr/>
                    <a:lstStyle/>
                    <a:p>
                      <a:pPr>
                        <a:lnSpc>
                          <a:spcPct val="115000"/>
                        </a:lnSpc>
                        <a:spcAft>
                          <a:spcPts val="1000"/>
                        </a:spcAft>
                      </a:pPr>
                      <a:r>
                        <a:rPr lang="ru-RU" sz="1600">
                          <a:effectLst/>
                        </a:rPr>
                        <a:t>Дж. Б. Уильямс, Г. Марковиц, У. Шарп, Дж. Линтнер, Я. Мойссин, Ф. Блэк,</a:t>
                      </a:r>
                      <a:endParaRPr lang="ru-RU" sz="2400">
                        <a:effectLst/>
                      </a:endParaRPr>
                    </a:p>
                    <a:p>
                      <a:pPr>
                        <a:lnSpc>
                          <a:spcPct val="115000"/>
                        </a:lnSpc>
                        <a:spcAft>
                          <a:spcPts val="1000"/>
                        </a:spcAft>
                      </a:pPr>
                      <a:r>
                        <a:rPr lang="ru-RU" sz="1600">
                          <a:effectLst/>
                        </a:rPr>
                        <a:t>М. Скоулз, Ю. Фама, Б.Г. Малкиел.</a:t>
                      </a:r>
                      <a:endParaRPr lang="ru-RU" sz="2400">
                        <a:effectLst/>
                        <a:latin typeface="Calibri"/>
                        <a:ea typeface="Calibri"/>
                        <a:cs typeface="Times New Roman"/>
                      </a:endParaRPr>
                    </a:p>
                  </a:txBody>
                  <a:tcPr marL="25400" marR="25400" marT="19050" marB="19050" anchor="ctr"/>
                </a:tc>
              </a:tr>
              <a:tr h="1955587">
                <a:tc>
                  <a:txBody>
                    <a:bodyPr/>
                    <a:lstStyle/>
                    <a:p>
                      <a:pPr algn="ctr">
                        <a:lnSpc>
                          <a:spcPct val="115000"/>
                        </a:lnSpc>
                        <a:spcAft>
                          <a:spcPts val="1000"/>
                        </a:spcAft>
                      </a:pPr>
                      <a:r>
                        <a:rPr lang="ru-RU" sz="1600">
                          <a:effectLst/>
                        </a:rPr>
                        <a:t>II этап</a:t>
                      </a:r>
                      <a:endParaRPr lang="ru-RU" sz="2400">
                        <a:effectLst/>
                      </a:endParaRPr>
                    </a:p>
                    <a:p>
                      <a:pPr algn="ctr">
                        <a:lnSpc>
                          <a:spcPct val="115000"/>
                        </a:lnSpc>
                        <a:spcAft>
                          <a:spcPts val="1000"/>
                        </a:spcAft>
                      </a:pPr>
                      <a:r>
                        <a:rPr lang="ru-RU" sz="1600">
                          <a:effectLst/>
                        </a:rPr>
                        <a:t>(60-80гг. ХХ века)</a:t>
                      </a:r>
                      <a:endParaRPr lang="ru-RU" sz="2400">
                        <a:effectLst/>
                        <a:latin typeface="Calibri"/>
                        <a:ea typeface="Calibri"/>
                        <a:cs typeface="Times New Roman"/>
                      </a:endParaRPr>
                    </a:p>
                  </a:txBody>
                  <a:tcPr marL="25400" marR="25400" marT="19050" marB="19050" anchor="ctr"/>
                </a:tc>
                <a:tc>
                  <a:txBody>
                    <a:bodyPr/>
                    <a:lstStyle/>
                    <a:p>
                      <a:pPr algn="l">
                        <a:lnSpc>
                          <a:spcPct val="115000"/>
                        </a:lnSpc>
                        <a:spcAft>
                          <a:spcPts val="1000"/>
                        </a:spcAft>
                      </a:pPr>
                      <a:r>
                        <a:rPr lang="ru-RU" sz="1600" dirty="0">
                          <a:effectLst/>
                        </a:rPr>
                        <a:t>Цена и структура капитала фирмы</a:t>
                      </a:r>
                      <a:endParaRPr lang="ru-RU" sz="2400" dirty="0">
                        <a:effectLst/>
                        <a:latin typeface="Calibri"/>
                        <a:ea typeface="Calibri"/>
                        <a:cs typeface="Times New Roman"/>
                      </a:endParaRPr>
                    </a:p>
                  </a:txBody>
                  <a:tcPr marL="25400" marR="25400" marT="19050" marB="19050" anchor="ctr"/>
                </a:tc>
                <a:tc>
                  <a:txBody>
                    <a:bodyPr/>
                    <a:lstStyle/>
                    <a:p>
                      <a:pPr>
                        <a:lnSpc>
                          <a:spcPct val="115000"/>
                        </a:lnSpc>
                        <a:spcAft>
                          <a:spcPts val="1000"/>
                        </a:spcAft>
                      </a:pPr>
                      <a:r>
                        <a:rPr lang="ru-RU" sz="1600">
                          <a:effectLst/>
                        </a:rPr>
                        <a:t>Дж. Б. Уильямс, Д. Дюран,</a:t>
                      </a:r>
                      <a:endParaRPr lang="ru-RU" sz="2400">
                        <a:effectLst/>
                      </a:endParaRPr>
                    </a:p>
                    <a:p>
                      <a:pPr>
                        <a:lnSpc>
                          <a:spcPct val="115000"/>
                        </a:lnSpc>
                        <a:spcAft>
                          <a:spcPts val="1000"/>
                        </a:spcAft>
                      </a:pPr>
                      <a:r>
                        <a:rPr lang="ru-RU" sz="1600">
                          <a:effectLst/>
                        </a:rPr>
                        <a:t>Ф. Модильяни, М. Миллер, Э. Альтман, М. Дженсен, У. Меклинг,</a:t>
                      </a:r>
                      <a:endParaRPr lang="ru-RU" sz="2400">
                        <a:effectLst/>
                      </a:endParaRPr>
                    </a:p>
                    <a:p>
                      <a:pPr>
                        <a:lnSpc>
                          <a:spcPct val="115000"/>
                        </a:lnSpc>
                        <a:spcAft>
                          <a:spcPts val="1000"/>
                        </a:spcAft>
                      </a:pPr>
                      <a:r>
                        <a:rPr lang="ru-RU" sz="1600">
                          <a:effectLst/>
                        </a:rPr>
                        <a:t>Г. Дональдсон, С. Майерс, Дж. Линтнер, М. Гордон, Р. Литценбергер,</a:t>
                      </a:r>
                      <a:endParaRPr lang="ru-RU" sz="2400">
                        <a:effectLst/>
                      </a:endParaRPr>
                    </a:p>
                    <a:p>
                      <a:pPr>
                        <a:lnSpc>
                          <a:spcPct val="115000"/>
                        </a:lnSpc>
                        <a:spcAft>
                          <a:spcPts val="1000"/>
                        </a:spcAft>
                      </a:pPr>
                      <a:r>
                        <a:rPr lang="ru-RU" sz="1600">
                          <a:effectLst/>
                        </a:rPr>
                        <a:t>К. Рамасвами.</a:t>
                      </a:r>
                      <a:endParaRPr lang="ru-RU" sz="2400">
                        <a:effectLst/>
                        <a:latin typeface="Calibri"/>
                        <a:ea typeface="Calibri"/>
                        <a:cs typeface="Times New Roman"/>
                      </a:endParaRPr>
                    </a:p>
                  </a:txBody>
                  <a:tcPr marL="25400" marR="25400" marT="19050" marB="19050" anchor="ctr"/>
                </a:tc>
              </a:tr>
              <a:tr h="907016">
                <a:tc>
                  <a:txBody>
                    <a:bodyPr/>
                    <a:lstStyle/>
                    <a:p>
                      <a:pPr algn="ctr">
                        <a:lnSpc>
                          <a:spcPct val="115000"/>
                        </a:lnSpc>
                        <a:spcAft>
                          <a:spcPts val="1000"/>
                        </a:spcAft>
                      </a:pPr>
                      <a:r>
                        <a:rPr lang="ru-RU" sz="1600">
                          <a:effectLst/>
                        </a:rPr>
                        <a:t>III этап</a:t>
                      </a:r>
                      <a:endParaRPr lang="ru-RU" sz="2400">
                        <a:effectLst/>
                      </a:endParaRPr>
                    </a:p>
                    <a:p>
                      <a:pPr algn="ctr">
                        <a:lnSpc>
                          <a:spcPct val="115000"/>
                        </a:lnSpc>
                        <a:spcAft>
                          <a:spcPts val="1000"/>
                        </a:spcAft>
                      </a:pPr>
                      <a:r>
                        <a:rPr lang="ru-RU" sz="1600">
                          <a:effectLst/>
                        </a:rPr>
                        <a:t>(80-90гг. ХХ века)</a:t>
                      </a:r>
                      <a:endParaRPr lang="ru-RU" sz="2400">
                        <a:effectLst/>
                        <a:latin typeface="Calibri"/>
                        <a:ea typeface="Calibri"/>
                        <a:cs typeface="Times New Roman"/>
                      </a:endParaRPr>
                    </a:p>
                  </a:txBody>
                  <a:tcPr marL="25400" marR="25400" marT="19050" marB="19050" anchor="ctr"/>
                </a:tc>
                <a:tc>
                  <a:txBody>
                    <a:bodyPr/>
                    <a:lstStyle/>
                    <a:p>
                      <a:pPr algn="l">
                        <a:lnSpc>
                          <a:spcPct val="115000"/>
                        </a:lnSpc>
                        <a:spcAft>
                          <a:spcPts val="1000"/>
                        </a:spcAft>
                      </a:pPr>
                      <a:r>
                        <a:rPr lang="ru-RU" sz="1600" dirty="0">
                          <a:effectLst/>
                        </a:rPr>
                        <a:t>Систематизация теоретических основ финансового менеджмента и проведение дальнейших исследований</a:t>
                      </a:r>
                      <a:endParaRPr lang="ru-RU" sz="2400" dirty="0">
                        <a:effectLst/>
                        <a:latin typeface="Calibri"/>
                        <a:ea typeface="Calibri"/>
                        <a:cs typeface="Times New Roman"/>
                      </a:endParaRPr>
                    </a:p>
                  </a:txBody>
                  <a:tcPr marL="25400" marR="25400" marT="19050" marB="19050" anchor="ctr"/>
                </a:tc>
                <a:tc>
                  <a:txBody>
                    <a:bodyPr/>
                    <a:lstStyle/>
                    <a:p>
                      <a:pPr>
                        <a:lnSpc>
                          <a:spcPct val="115000"/>
                        </a:lnSpc>
                        <a:spcAft>
                          <a:spcPts val="1000"/>
                        </a:spcAft>
                      </a:pPr>
                      <a:r>
                        <a:rPr lang="ru-RU" sz="1600" b="0" dirty="0">
                          <a:effectLst/>
                        </a:rPr>
                        <a:t>Ю. </a:t>
                      </a:r>
                      <a:r>
                        <a:rPr lang="ru-RU" sz="1600" b="0" dirty="0" err="1">
                          <a:effectLst/>
                        </a:rPr>
                        <a:t>Бригхэм</a:t>
                      </a:r>
                      <a:r>
                        <a:rPr lang="ru-RU" sz="1600" b="0" dirty="0">
                          <a:effectLst/>
                        </a:rPr>
                        <a:t>, Л. </a:t>
                      </a:r>
                      <a:r>
                        <a:rPr lang="ru-RU" sz="1600" b="0" dirty="0" err="1">
                          <a:effectLst/>
                        </a:rPr>
                        <a:t>Гапенски</a:t>
                      </a:r>
                      <a:r>
                        <a:rPr lang="ru-RU" sz="1600" b="0" dirty="0">
                          <a:effectLst/>
                        </a:rPr>
                        <a:t>,</a:t>
                      </a:r>
                      <a:endParaRPr lang="ru-RU" sz="2400" b="0" dirty="0">
                        <a:effectLst/>
                      </a:endParaRPr>
                    </a:p>
                    <a:p>
                      <a:pPr>
                        <a:lnSpc>
                          <a:spcPct val="115000"/>
                        </a:lnSpc>
                        <a:spcAft>
                          <a:spcPts val="1000"/>
                        </a:spcAft>
                      </a:pPr>
                      <a:r>
                        <a:rPr lang="ru-RU" sz="1600" dirty="0">
                          <a:effectLst/>
                        </a:rPr>
                        <a:t>Дж. К. Ван </a:t>
                      </a:r>
                      <a:r>
                        <a:rPr lang="ru-RU" sz="1600" dirty="0" err="1">
                          <a:effectLst/>
                        </a:rPr>
                        <a:t>Хорн</a:t>
                      </a:r>
                      <a:r>
                        <a:rPr lang="ru-RU" sz="1600" dirty="0">
                          <a:effectLst/>
                        </a:rPr>
                        <a:t>, Б. </a:t>
                      </a:r>
                      <a:r>
                        <a:rPr lang="ru-RU" sz="1600" dirty="0" err="1">
                          <a:effectLst/>
                        </a:rPr>
                        <a:t>Коллас</a:t>
                      </a:r>
                      <a:r>
                        <a:rPr lang="ru-RU" sz="1600" dirty="0">
                          <a:effectLst/>
                        </a:rPr>
                        <a:t>, И.Ф. Ли, Д.И. </a:t>
                      </a:r>
                      <a:r>
                        <a:rPr lang="ru-RU" sz="1600" dirty="0" err="1">
                          <a:effectLst/>
                        </a:rPr>
                        <a:t>Финнерти</a:t>
                      </a:r>
                      <a:r>
                        <a:rPr lang="ru-RU" sz="1600" dirty="0">
                          <a:effectLst/>
                        </a:rPr>
                        <a:t>.</a:t>
                      </a:r>
                      <a:endParaRPr lang="ru-RU" sz="2400" dirty="0">
                        <a:effectLst/>
                        <a:latin typeface="Calibri"/>
                        <a:ea typeface="Calibri"/>
                        <a:cs typeface="Times New Roman"/>
                      </a:endParaRPr>
                    </a:p>
                  </a:txBody>
                  <a:tcPr marL="25400" marR="25400" marT="19050" marB="19050" anchor="ctr"/>
                </a:tc>
              </a:tr>
              <a:tr h="1090140">
                <a:tc>
                  <a:txBody>
                    <a:bodyPr/>
                    <a:lstStyle/>
                    <a:p>
                      <a:pPr algn="ctr">
                        <a:lnSpc>
                          <a:spcPct val="115000"/>
                        </a:lnSpc>
                        <a:spcAft>
                          <a:spcPts val="1000"/>
                        </a:spcAft>
                      </a:pPr>
                      <a:r>
                        <a:rPr lang="ru-RU" sz="1600">
                          <a:effectLst/>
                        </a:rPr>
                        <a:t>IV этап</a:t>
                      </a:r>
                      <a:endParaRPr lang="ru-RU" sz="2400">
                        <a:effectLst/>
                      </a:endParaRPr>
                    </a:p>
                    <a:p>
                      <a:pPr algn="ctr">
                        <a:lnSpc>
                          <a:spcPct val="115000"/>
                        </a:lnSpc>
                        <a:spcAft>
                          <a:spcPts val="1000"/>
                        </a:spcAft>
                      </a:pPr>
                      <a:r>
                        <a:rPr lang="ru-RU" sz="1600">
                          <a:effectLst/>
                        </a:rPr>
                        <a:t>(90гг. ХХ века - настоящее время)</a:t>
                      </a:r>
                      <a:endParaRPr lang="ru-RU" sz="2400">
                        <a:effectLst/>
                        <a:latin typeface="Calibri"/>
                        <a:ea typeface="Calibri"/>
                        <a:cs typeface="Times New Roman"/>
                      </a:endParaRPr>
                    </a:p>
                  </a:txBody>
                  <a:tcPr marL="25400" marR="25400" marT="19050" marB="19050" anchor="ctr"/>
                </a:tc>
                <a:tc>
                  <a:txBody>
                    <a:bodyPr/>
                    <a:lstStyle/>
                    <a:p>
                      <a:pPr algn="l">
                        <a:lnSpc>
                          <a:spcPct val="115000"/>
                        </a:lnSpc>
                        <a:spcAft>
                          <a:spcPts val="1000"/>
                        </a:spcAft>
                      </a:pPr>
                      <a:r>
                        <a:rPr lang="ru-RU" sz="1600" dirty="0">
                          <a:effectLst/>
                        </a:rPr>
                        <a:t>Дальнейшее развитие финансового менеджмента в рамках стратегического менеджмента</a:t>
                      </a:r>
                      <a:endParaRPr lang="ru-RU" sz="2400" dirty="0">
                        <a:effectLst/>
                        <a:latin typeface="Calibri"/>
                        <a:ea typeface="Calibri"/>
                        <a:cs typeface="Times New Roman"/>
                      </a:endParaRPr>
                    </a:p>
                  </a:txBody>
                  <a:tcPr marL="25400" marR="25400" marT="19050" marB="19050" anchor="ctr"/>
                </a:tc>
                <a:tc>
                  <a:txBody>
                    <a:bodyPr/>
                    <a:lstStyle/>
                    <a:p>
                      <a:pPr>
                        <a:lnSpc>
                          <a:spcPct val="115000"/>
                        </a:lnSpc>
                        <a:spcAft>
                          <a:spcPts val="1000"/>
                        </a:spcAft>
                      </a:pPr>
                      <a:r>
                        <a:rPr lang="ru-RU" sz="1600" dirty="0">
                          <a:effectLst/>
                        </a:rPr>
                        <a:t>Р. Каплан, Д. Нортон, Л. </a:t>
                      </a:r>
                      <a:r>
                        <a:rPr lang="ru-RU" sz="1600" dirty="0" err="1">
                          <a:effectLst/>
                        </a:rPr>
                        <a:t>Мейсел</a:t>
                      </a:r>
                      <a:r>
                        <a:rPr lang="ru-RU" sz="1600" dirty="0">
                          <a:effectLst/>
                        </a:rPr>
                        <a:t>,</a:t>
                      </a:r>
                      <a:endParaRPr lang="ru-RU" sz="2400" dirty="0">
                        <a:effectLst/>
                      </a:endParaRPr>
                    </a:p>
                    <a:p>
                      <a:pPr>
                        <a:lnSpc>
                          <a:spcPct val="115000"/>
                        </a:lnSpc>
                        <a:spcAft>
                          <a:spcPts val="1000"/>
                        </a:spcAft>
                      </a:pPr>
                      <a:r>
                        <a:rPr lang="ru-RU" sz="1600" dirty="0">
                          <a:effectLst/>
                        </a:rPr>
                        <a:t>К. </a:t>
                      </a:r>
                      <a:r>
                        <a:rPr lang="ru-RU" sz="1600" dirty="0" smtClean="0">
                          <a:effectLst/>
                        </a:rPr>
                        <a:t>Мак </a:t>
                      </a:r>
                      <a:r>
                        <a:rPr lang="ru-RU" sz="1600" dirty="0" err="1" smtClean="0">
                          <a:effectLst/>
                        </a:rPr>
                        <a:t>Нейр</a:t>
                      </a:r>
                      <a:r>
                        <a:rPr lang="ru-RU" sz="1600" dirty="0">
                          <a:effectLst/>
                        </a:rPr>
                        <a:t>, Р. Ланч, К. Кросс,</a:t>
                      </a:r>
                      <a:endParaRPr lang="ru-RU" sz="2400" dirty="0">
                        <a:effectLst/>
                      </a:endParaRPr>
                    </a:p>
                    <a:p>
                      <a:pPr>
                        <a:lnSpc>
                          <a:spcPct val="115000"/>
                        </a:lnSpc>
                        <a:spcAft>
                          <a:spcPts val="1000"/>
                        </a:spcAft>
                      </a:pPr>
                      <a:r>
                        <a:rPr lang="ru-RU" sz="1600" dirty="0">
                          <a:effectLst/>
                        </a:rPr>
                        <a:t>К. Адамс, П. Робертс.</a:t>
                      </a:r>
                      <a:endParaRPr lang="ru-RU" sz="2400" dirty="0">
                        <a:effectLst/>
                        <a:latin typeface="Calibri"/>
                        <a:ea typeface="Calibri"/>
                        <a:cs typeface="Times New Roman"/>
                      </a:endParaRPr>
                    </a:p>
                  </a:txBody>
                  <a:tcPr marL="25400" marR="25400" marT="19050" marB="19050" anchor="ctr"/>
                </a:tc>
              </a:tr>
            </a:tbl>
          </a:graphicData>
        </a:graphic>
      </p:graphicFrame>
      <p:sp>
        <p:nvSpPr>
          <p:cNvPr id="3" name="Заголовок 1"/>
          <p:cNvSpPr txBox="1">
            <a:spLocks/>
          </p:cNvSpPr>
          <p:nvPr/>
        </p:nvSpPr>
        <p:spPr>
          <a:xfrm>
            <a:off x="143339" y="276286"/>
            <a:ext cx="12001333" cy="1008112"/>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a:t>Основные этапы становления финансового управления </a:t>
            </a:r>
            <a:r>
              <a:rPr lang="ru-RU" b="1" dirty="0" smtClean="0"/>
              <a:t>за </a:t>
            </a:r>
            <a:r>
              <a:rPr lang="ru-RU" b="1" dirty="0"/>
              <a:t>рубежом</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8620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a:xfrm>
            <a:off x="609600" y="44624"/>
            <a:ext cx="10972800" cy="1143000"/>
          </a:xfrm>
          <a:prstGeom prst="rect">
            <a:avLst/>
          </a:prstGeom>
        </p:spPr>
        <p:txBody>
          <a:bodyPr>
            <a:normAutofit/>
          </a:bodyPr>
          <a:lstStyle/>
          <a:p>
            <a:r>
              <a:rPr lang="ru-RU" sz="3200" b="1" dirty="0"/>
              <a:t>Чистая приведенная стоимость </a:t>
            </a:r>
            <a:r>
              <a:rPr lang="en-US" sz="3200" b="1" dirty="0"/>
              <a:t>(NPV)</a:t>
            </a:r>
            <a:r>
              <a:rPr lang="ru-RU" sz="3200" b="1" dirty="0"/>
              <a:t> как критерий оценки</a:t>
            </a:r>
          </a:p>
        </p:txBody>
      </p:sp>
      <p:sp>
        <p:nvSpPr>
          <p:cNvPr id="66564" name="Rectangle 4"/>
          <p:cNvSpPr>
            <a:spLocks noGrp="1"/>
          </p:cNvSpPr>
          <p:nvPr>
            <p:ph type="body" sz="half" idx="4294967295"/>
          </p:nvPr>
        </p:nvSpPr>
        <p:spPr>
          <a:xfrm>
            <a:off x="143339" y="1196753"/>
            <a:ext cx="11817515" cy="5661247"/>
          </a:xfrm>
          <a:prstGeom prst="rect">
            <a:avLst/>
          </a:prstGeom>
        </p:spPr>
        <p:txBody>
          <a:bodyPr>
            <a:normAutofit/>
          </a:bodyPr>
          <a:lstStyle/>
          <a:p>
            <a:pPr>
              <a:buFont typeface="Arial" charset="0"/>
              <a:buNone/>
            </a:pPr>
            <a:r>
              <a:rPr lang="ru-RU" sz="3600" u="sng" dirty="0" smtClean="0"/>
              <a:t>Правило №1.  </a:t>
            </a:r>
          </a:p>
          <a:p>
            <a:pPr marL="0" indent="0">
              <a:spcBef>
                <a:spcPct val="0"/>
              </a:spcBef>
              <a:buNone/>
            </a:pPr>
            <a:r>
              <a:rPr lang="ru-RU" sz="4000" dirty="0">
                <a:latin typeface="+mj-lt"/>
                <a:ea typeface="+mj-ea"/>
                <a:cs typeface="+mj-cs"/>
              </a:rPr>
              <a:t>осуществлять инвестиции необходимо, если они имеют положительную </a:t>
            </a:r>
            <a:r>
              <a:rPr lang="ru-RU" sz="4000" dirty="0" smtClean="0">
                <a:latin typeface="+mj-lt"/>
                <a:ea typeface="+mj-ea"/>
                <a:cs typeface="+mj-cs"/>
              </a:rPr>
              <a:t>NPV.</a:t>
            </a:r>
          </a:p>
          <a:p>
            <a:pPr marL="0" indent="0">
              <a:spcBef>
                <a:spcPct val="0"/>
              </a:spcBef>
              <a:buNone/>
            </a:pPr>
            <a:r>
              <a:rPr lang="ru-RU" sz="4000" dirty="0" smtClean="0">
                <a:latin typeface="+mj-lt"/>
                <a:ea typeface="+mj-ea"/>
                <a:cs typeface="+mj-cs"/>
              </a:rPr>
              <a:t>Если </a:t>
            </a:r>
            <a:r>
              <a:rPr lang="ru-RU" sz="4000" b="1" dirty="0">
                <a:latin typeface="+mj-lt"/>
                <a:ea typeface="+mj-ea"/>
                <a:cs typeface="+mj-cs"/>
              </a:rPr>
              <a:t>NPV </a:t>
            </a:r>
            <a:r>
              <a:rPr lang="en-US" sz="4000" b="1" dirty="0">
                <a:latin typeface="+mj-lt"/>
                <a:ea typeface="+mj-ea"/>
                <a:cs typeface="+mj-cs"/>
              </a:rPr>
              <a:t>&lt;</a:t>
            </a:r>
            <a:r>
              <a:rPr lang="ru-RU" sz="4000" b="1" dirty="0">
                <a:latin typeface="+mj-lt"/>
                <a:ea typeface="+mj-ea"/>
                <a:cs typeface="+mj-cs"/>
              </a:rPr>
              <a:t> 0 </a:t>
            </a:r>
            <a:r>
              <a:rPr lang="ru-RU" sz="4000" dirty="0">
                <a:latin typeface="+mj-lt"/>
                <a:ea typeface="+mj-ea"/>
                <a:cs typeface="+mj-cs"/>
              </a:rPr>
              <a:t>при правильно выбранной ставке </a:t>
            </a:r>
            <a:r>
              <a:rPr lang="en-US" sz="4000" dirty="0">
                <a:latin typeface="+mj-lt"/>
                <a:ea typeface="+mj-ea"/>
                <a:cs typeface="+mj-cs"/>
              </a:rPr>
              <a:t>r</a:t>
            </a:r>
            <a:r>
              <a:rPr lang="ru-RU" sz="4000" dirty="0">
                <a:latin typeface="+mj-lt"/>
                <a:ea typeface="+mj-ea"/>
                <a:cs typeface="+mj-cs"/>
              </a:rPr>
              <a:t> </a:t>
            </a:r>
            <a:r>
              <a:rPr lang="ru-RU" sz="4000" dirty="0" smtClean="0">
                <a:latin typeface="+mj-lt"/>
                <a:ea typeface="+mj-ea"/>
                <a:cs typeface="+mj-cs"/>
              </a:rPr>
              <a:t>– </a:t>
            </a:r>
            <a:r>
              <a:rPr lang="ru-RU" sz="4000" b="1" dirty="0" smtClean="0">
                <a:latin typeface="+mj-lt"/>
                <a:ea typeface="+mj-ea"/>
                <a:cs typeface="+mj-cs"/>
              </a:rPr>
              <a:t>проект отвергается</a:t>
            </a:r>
            <a:r>
              <a:rPr lang="ru-RU" sz="4000" dirty="0" smtClean="0">
                <a:latin typeface="+mj-lt"/>
                <a:ea typeface="+mj-ea"/>
                <a:cs typeface="+mj-cs"/>
              </a:rPr>
              <a:t>.</a:t>
            </a:r>
            <a:endParaRPr lang="ru-RU" sz="4000" dirty="0">
              <a:latin typeface="+mj-lt"/>
              <a:ea typeface="+mj-ea"/>
              <a:cs typeface="+mj-cs"/>
            </a:endParaRPr>
          </a:p>
          <a:p>
            <a:pPr>
              <a:buFont typeface="Arial" charset="0"/>
              <a:buNone/>
            </a:pPr>
            <a:r>
              <a:rPr lang="ru-RU" sz="3600" u="sng" dirty="0"/>
              <a:t>Правило №2</a:t>
            </a:r>
          </a:p>
          <a:p>
            <a:pPr marL="0" indent="0">
              <a:spcBef>
                <a:spcPct val="0"/>
              </a:spcBef>
              <a:buNone/>
            </a:pPr>
            <a:r>
              <a:rPr lang="ru-RU" sz="4000" dirty="0">
                <a:latin typeface="+mj-lt"/>
                <a:ea typeface="+mj-ea"/>
                <a:cs typeface="+mj-cs"/>
              </a:rPr>
              <a:t>Из двух </a:t>
            </a:r>
            <a:r>
              <a:rPr lang="ru-RU" sz="4000" dirty="0" smtClean="0">
                <a:latin typeface="+mj-lt"/>
                <a:ea typeface="+mj-ea"/>
                <a:cs typeface="+mj-cs"/>
              </a:rPr>
              <a:t>проектов </a:t>
            </a:r>
            <a:r>
              <a:rPr lang="ru-RU" sz="4000" b="1" dirty="0" smtClean="0">
                <a:latin typeface="+mj-lt"/>
                <a:ea typeface="+mj-ea"/>
                <a:cs typeface="+mj-cs"/>
              </a:rPr>
              <a:t>выбирается </a:t>
            </a:r>
            <a:r>
              <a:rPr lang="ru-RU" sz="4000" b="1" dirty="0">
                <a:latin typeface="+mj-lt"/>
                <a:ea typeface="+mj-ea"/>
                <a:cs typeface="+mj-cs"/>
              </a:rPr>
              <a:t>тот</a:t>
            </a:r>
            <a:r>
              <a:rPr lang="ru-RU" sz="4000" dirty="0">
                <a:latin typeface="+mj-lt"/>
                <a:ea typeface="+mj-ea"/>
                <a:cs typeface="+mj-cs"/>
              </a:rPr>
              <a:t>, у которого </a:t>
            </a:r>
            <a:r>
              <a:rPr lang="ru-RU" sz="4000" b="1" dirty="0">
                <a:latin typeface="+mj-lt"/>
                <a:ea typeface="+mj-ea"/>
                <a:cs typeface="+mj-cs"/>
              </a:rPr>
              <a:t>NPV </a:t>
            </a:r>
            <a:r>
              <a:rPr lang="ru-RU" sz="4000" b="1" dirty="0" smtClean="0">
                <a:latin typeface="+mj-lt"/>
                <a:ea typeface="+mj-ea"/>
                <a:cs typeface="+mj-cs"/>
              </a:rPr>
              <a:t>больше</a:t>
            </a:r>
            <a:r>
              <a:rPr lang="ru-RU" sz="4000" dirty="0" smtClean="0">
                <a:latin typeface="+mj-lt"/>
                <a:ea typeface="+mj-ea"/>
                <a:cs typeface="+mj-cs"/>
              </a:rPr>
              <a:t>.</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7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dissolve">
                                      <p:cBhvr>
                                        <p:cTn id="7" dur="500"/>
                                        <p:tgtEl>
                                          <p:spTgt spid="665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dissolve">
                                      <p:cBhvr>
                                        <p:cTn id="12" dur="500"/>
                                        <p:tgtEl>
                                          <p:spTgt spid="665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dissolve">
                                      <p:cBhvr>
                                        <p:cTn id="17" dur="500"/>
                                        <p:tgtEl>
                                          <p:spTgt spid="665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4">
                                            <p:txEl>
                                              <p:pRg st="3" end="3"/>
                                            </p:txEl>
                                          </p:spTgt>
                                        </p:tgtEl>
                                        <p:attrNameLst>
                                          <p:attrName>style.visibility</p:attrName>
                                        </p:attrNameLst>
                                      </p:cBhvr>
                                      <p:to>
                                        <p:strVal val="visible"/>
                                      </p:to>
                                    </p:set>
                                    <p:animEffect transition="in" filter="dissolve">
                                      <p:cBhvr>
                                        <p:cTn id="22" dur="500"/>
                                        <p:tgtEl>
                                          <p:spTgt spid="665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564">
                                            <p:txEl>
                                              <p:pRg st="4" end="4"/>
                                            </p:txEl>
                                          </p:spTgt>
                                        </p:tgtEl>
                                        <p:attrNameLst>
                                          <p:attrName>style.visibility</p:attrName>
                                        </p:attrNameLst>
                                      </p:cBhvr>
                                      <p:to>
                                        <p:strVal val="visible"/>
                                      </p:to>
                                    </p:set>
                                    <p:animEffect transition="in" filter="dissolve">
                                      <p:cBhvr>
                                        <p:cTn id="27" dur="500"/>
                                        <p:tgtEl>
                                          <p:spTgt spid="665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30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6" name="Rectangle 5"/>
          <p:cNvSpPr>
            <a:spLocks noChangeArrowheads="1"/>
          </p:cNvSpPr>
          <p:nvPr/>
        </p:nvSpPr>
        <p:spPr bwMode="auto">
          <a:xfrm>
            <a:off x="0"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 name="Rectangle 7"/>
          <p:cNvSpPr>
            <a:spLocks noChangeArrowheads="1"/>
          </p:cNvSpPr>
          <p:nvPr/>
        </p:nvSpPr>
        <p:spPr bwMode="auto">
          <a:xfrm>
            <a:off x="0"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8" name="Rectangle 10"/>
          <p:cNvSpPr>
            <a:spLocks noChangeArrowheads="1"/>
          </p:cNvSpPr>
          <p:nvPr/>
        </p:nvSpPr>
        <p:spPr bwMode="auto">
          <a:xfrm>
            <a:off x="0"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9" name="Object 9"/>
          <p:cNvGraphicFramePr>
            <a:graphicFrameLocks noChangeAspect="1"/>
          </p:cNvGraphicFramePr>
          <p:nvPr>
            <p:extLst>
              <p:ext uri="{D42A27DB-BD31-4B8C-83A1-F6EECF244321}">
                <p14:modId xmlns:p14="http://schemas.microsoft.com/office/powerpoint/2010/main" val="2035497846"/>
              </p:ext>
            </p:extLst>
          </p:nvPr>
        </p:nvGraphicFramePr>
        <p:xfrm>
          <a:off x="3983567" y="3429001"/>
          <a:ext cx="3168651" cy="1522413"/>
        </p:xfrm>
        <a:graphic>
          <a:graphicData uri="http://schemas.openxmlformats.org/presentationml/2006/ole">
            <mc:AlternateContent xmlns:mc="http://schemas.openxmlformats.org/markup-compatibility/2006">
              <mc:Choice xmlns:v="urn:schemas-microsoft-com:vml" Requires="v">
                <p:oleObj spid="_x0000_s2054" name="Формула" r:id="rId3" imgW="609336" imgH="393529" progId="Equation.3">
                  <p:embed/>
                </p:oleObj>
              </mc:Choice>
              <mc:Fallback>
                <p:oleObj name="Формула" r:id="rId3" imgW="60933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567" y="3429001"/>
                        <a:ext cx="3168651" cy="152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txBox="1">
            <a:spLocks noChangeArrowheads="1"/>
          </p:cNvSpPr>
          <p:nvPr/>
        </p:nvSpPr>
        <p:spPr>
          <a:xfrm>
            <a:off x="609600" y="836712"/>
            <a:ext cx="109728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600" b="1" dirty="0" smtClean="0"/>
              <a:t>Индекс доходности</a:t>
            </a:r>
            <a:r>
              <a:rPr lang="ru-RU" sz="3600" dirty="0" smtClean="0"/>
              <a:t> – отношение общей величины дисконтированных доходов по проекту к величине первоначальной инвестиции. </a:t>
            </a:r>
            <a:endParaRPr lang="ru-RU" sz="3600" dirty="0"/>
          </a:p>
        </p:txBody>
      </p:sp>
      <p:sp>
        <p:nvSpPr>
          <p:cNvPr id="11"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0443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609600" y="277813"/>
            <a:ext cx="10862733" cy="1350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effectLst>
                  <a:outerShdw blurRad="38100" dist="38100" dir="2700000" algn="tl">
                    <a:srgbClr val="C0C0C0"/>
                  </a:outerShdw>
                </a:effectLst>
              </a:rPr>
              <a:t>Срок (период) окупаемости</a:t>
            </a:r>
          </a:p>
        </p:txBody>
      </p:sp>
      <p:sp>
        <p:nvSpPr>
          <p:cNvPr id="3" name="Rectangle 3"/>
          <p:cNvSpPr txBox="1">
            <a:spLocks/>
          </p:cNvSpPr>
          <p:nvPr/>
        </p:nvSpPr>
        <p:spPr>
          <a:xfrm>
            <a:off x="609601" y="3418165"/>
            <a:ext cx="11165417" cy="2973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 typeface="Arial" charset="0"/>
              <a:buNone/>
            </a:pPr>
            <a:r>
              <a:rPr lang="ru-RU" b="1" u="sng" smtClean="0"/>
              <a:t>2 разновидности</a:t>
            </a:r>
            <a:endParaRPr lang="ru-RU" u="sng" smtClean="0"/>
          </a:p>
          <a:p>
            <a:pPr>
              <a:lnSpc>
                <a:spcPct val="80000"/>
              </a:lnSpc>
            </a:pPr>
            <a:endParaRPr lang="ru-RU" sz="2800" smtClean="0"/>
          </a:p>
          <a:p>
            <a:pPr>
              <a:lnSpc>
                <a:spcPct val="80000"/>
              </a:lnSpc>
            </a:pPr>
            <a:r>
              <a:rPr lang="ru-RU" sz="2800" b="1" smtClean="0"/>
              <a:t>простой срок окупаемости инвестиций </a:t>
            </a:r>
          </a:p>
          <a:p>
            <a:pPr>
              <a:lnSpc>
                <a:spcPct val="80000"/>
              </a:lnSpc>
              <a:buFont typeface="Arial" charset="0"/>
              <a:buNone/>
            </a:pPr>
            <a:r>
              <a:rPr lang="ru-RU" sz="2800" b="1" smtClean="0">
                <a:effectLst>
                  <a:outerShdw blurRad="38100" dist="38100" dir="2700000" algn="tl">
                    <a:srgbClr val="C0C0C0"/>
                  </a:outerShdw>
                </a:effectLst>
              </a:rPr>
              <a:t>      (</a:t>
            </a:r>
            <a:r>
              <a:rPr lang="en-US" sz="2800" b="1" smtClean="0">
                <a:effectLst>
                  <a:outerShdw blurRad="38100" dist="38100" dir="2700000" algn="tl">
                    <a:srgbClr val="C0C0C0"/>
                  </a:outerShdw>
                </a:effectLst>
              </a:rPr>
              <a:t>payback period - РВ)</a:t>
            </a:r>
            <a:r>
              <a:rPr lang="ru-RU" sz="2800" b="1" smtClean="0">
                <a:effectLst>
                  <a:outerShdw blurRad="38100" dist="38100" dir="2700000" algn="tl">
                    <a:srgbClr val="C0C0C0"/>
                  </a:outerShdw>
                </a:effectLst>
              </a:rPr>
              <a:t/>
            </a:r>
            <a:br>
              <a:rPr lang="ru-RU" sz="2800" b="1" smtClean="0">
                <a:effectLst>
                  <a:outerShdw blurRad="38100" dist="38100" dir="2700000" algn="tl">
                    <a:srgbClr val="C0C0C0"/>
                  </a:outerShdw>
                </a:effectLst>
              </a:rPr>
            </a:br>
            <a:endParaRPr lang="ru-RU" sz="2800" b="1" smtClean="0"/>
          </a:p>
          <a:p>
            <a:pPr>
              <a:lnSpc>
                <a:spcPct val="80000"/>
              </a:lnSpc>
            </a:pPr>
            <a:r>
              <a:rPr lang="ru-RU" sz="2800" b="1" smtClean="0"/>
              <a:t>дисконтированный срок окупаемости (Discounted</a:t>
            </a:r>
            <a:r>
              <a:rPr lang="ru-RU" sz="2800" smtClean="0"/>
              <a:t> </a:t>
            </a:r>
            <a:r>
              <a:rPr lang="en-US" sz="2800" b="1" smtClean="0">
                <a:solidFill>
                  <a:schemeClr val="folHlink"/>
                </a:solidFill>
              </a:rPr>
              <a:t> </a:t>
            </a:r>
            <a:r>
              <a:rPr lang="en-US" sz="2800" b="1" smtClean="0">
                <a:effectLst>
                  <a:outerShdw blurRad="38100" dist="38100" dir="2700000" algn="tl">
                    <a:srgbClr val="C0C0C0"/>
                  </a:outerShdw>
                </a:effectLst>
              </a:rPr>
              <a:t>payback period –DРВ)</a:t>
            </a:r>
            <a:endParaRPr lang="ru-RU" sz="2800" b="1" dirty="0" smtClean="0">
              <a:effectLst>
                <a:outerShdw blurRad="38100" dist="38100" dir="2700000" algn="tl">
                  <a:srgbClr val="C0C0C0"/>
                </a:outerShdw>
              </a:effectLst>
            </a:endParaRPr>
          </a:p>
        </p:txBody>
      </p:sp>
      <p:sp>
        <p:nvSpPr>
          <p:cNvPr id="4" name="Rectangle 4"/>
          <p:cNvSpPr txBox="1">
            <a:spLocks/>
          </p:cNvSpPr>
          <p:nvPr/>
        </p:nvSpPr>
        <p:spPr>
          <a:xfrm>
            <a:off x="560046" y="1844825"/>
            <a:ext cx="10717556" cy="17887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ru-RU" sz="2800" b="1" smtClean="0"/>
              <a:t>Срок, в течение которого денежные оттоки проекта покрываются денежными притоками</a:t>
            </a:r>
            <a:endParaRPr lang="ru-RU" sz="2800" b="1" dirty="0" smtClean="0"/>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4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a:xfrm>
            <a:off x="609600" y="274638"/>
            <a:ext cx="10972800" cy="1143000"/>
          </a:xfrm>
          <a:prstGeom prst="rect">
            <a:avLst/>
          </a:prstGeom>
        </p:spPr>
        <p:txBody>
          <a:bodyPr>
            <a:normAutofit/>
          </a:bodyPr>
          <a:lstStyle/>
          <a:p>
            <a:r>
              <a:rPr lang="ru-RU" sz="3200" b="1" dirty="0" smtClean="0">
                <a:effectLst>
                  <a:outerShdw blurRad="38100" dist="38100" dir="2700000" algn="tl">
                    <a:srgbClr val="C0C0C0"/>
                  </a:outerShdw>
                </a:effectLst>
                <a:latin typeface="Arial" pitchFamily="34" charset="0"/>
                <a:cs typeface="Arial" pitchFamily="34" charset="0"/>
              </a:rPr>
              <a:t>Внутренняя ставка доходности (</a:t>
            </a:r>
            <a:r>
              <a:rPr lang="en-US" sz="3200" b="1" dirty="0" smtClean="0">
                <a:effectLst>
                  <a:outerShdw blurRad="38100" dist="38100" dir="2700000" algn="tl">
                    <a:srgbClr val="C0C0C0"/>
                  </a:outerShdw>
                </a:effectLst>
                <a:latin typeface="Arial" pitchFamily="34" charset="0"/>
                <a:cs typeface="Arial" pitchFamily="34" charset="0"/>
              </a:rPr>
              <a:t>internal rate of return - IRR)</a:t>
            </a:r>
            <a:endParaRPr lang="ru-RU" sz="2800" dirty="0" smtClean="0">
              <a:latin typeface="Arial" pitchFamily="34" charset="0"/>
              <a:cs typeface="Arial" pitchFamily="34" charset="0"/>
            </a:endParaRPr>
          </a:p>
        </p:txBody>
      </p:sp>
      <p:sp>
        <p:nvSpPr>
          <p:cNvPr id="67587" name="Rectangle 3"/>
          <p:cNvSpPr>
            <a:spLocks noGrp="1"/>
          </p:cNvSpPr>
          <p:nvPr>
            <p:ph type="body" sz="half" idx="4294967295"/>
          </p:nvPr>
        </p:nvSpPr>
        <p:spPr>
          <a:xfrm>
            <a:off x="609600" y="1600200"/>
            <a:ext cx="10862733" cy="2617788"/>
          </a:xfrm>
          <a:prstGeom prst="rect">
            <a:avLst/>
          </a:prstGeom>
        </p:spPr>
        <p:txBody>
          <a:bodyPr>
            <a:normAutofit/>
          </a:bodyPr>
          <a:lstStyle/>
          <a:p>
            <a:r>
              <a:rPr lang="ru-RU" dirty="0" smtClean="0"/>
              <a:t>Позитивная ставка доходности проекта, выражаемая в процентах годовых.</a:t>
            </a:r>
          </a:p>
          <a:p>
            <a:r>
              <a:rPr lang="ru-RU" dirty="0" smtClean="0"/>
              <a:t>Такая ставка дисконта для денежного потока инвестиционного проекта, при которой </a:t>
            </a:r>
            <a:r>
              <a:rPr lang="en-US" b="1" dirty="0" smtClean="0"/>
              <a:t>NPV = 0</a:t>
            </a:r>
            <a:r>
              <a:rPr lang="ru-RU" dirty="0" smtClean="0"/>
              <a:t>.</a:t>
            </a:r>
          </a:p>
        </p:txBody>
      </p:sp>
      <p:pic>
        <p:nvPicPr>
          <p:cNvPr id="67588" name="Picture 4" descr="eq_npv0"/>
          <p:cNvPicPr>
            <a:picLocks noGrp="1" noChangeAspect="1" noChangeArrowheads="1"/>
          </p:cNvPicPr>
          <p:nvPr>
            <p:ph sz="half" idx="4294967295"/>
          </p:nvPr>
        </p:nvPicPr>
        <p:blipFill>
          <a:blip r:embed="rId2"/>
          <a:srcRect/>
          <a:stretch>
            <a:fillRect/>
          </a:stretch>
        </p:blipFill>
        <p:spPr>
          <a:xfrm>
            <a:off x="1968501" y="4289425"/>
            <a:ext cx="7776633" cy="1582738"/>
          </a:xfrm>
          <a:prstGeom prst="rect">
            <a:avLst/>
          </a:prstGeom>
          <a:noFill/>
        </p:spPr>
      </p:pic>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61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500"/>
                                        <p:tgtEl>
                                          <p:spTgt spid="67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335360" y="585776"/>
            <a:ext cx="10972800" cy="5505475"/>
          </a:xfrm>
        </p:spPr>
        <p:txBody>
          <a:bodyPr>
            <a:normAutofit/>
          </a:bodyPr>
          <a:lstStyle/>
          <a:p>
            <a:pPr marL="0" indent="0">
              <a:buNone/>
            </a:pPr>
            <a:r>
              <a:rPr lang="ru-RU" b="1" dirty="0" smtClean="0"/>
              <a:t>Внутренняя норма доходности</a:t>
            </a:r>
            <a:r>
              <a:rPr lang="ru-RU" dirty="0" smtClean="0"/>
              <a:t> – норма прибыли, при которой чистая текущая стоимость инвестиции равна нулю, или это та ставка дисконта, при которой дисконтированные доходы от </a:t>
            </a:r>
            <a:r>
              <a:rPr lang="ru-RU" dirty="0"/>
              <a:t>проекта равны инвестиционным </a:t>
            </a:r>
            <a:r>
              <a:rPr lang="ru-RU" dirty="0" smtClean="0"/>
              <a:t>затратам. </a:t>
            </a:r>
            <a:endParaRPr lang="ru-RU" dirty="0"/>
          </a:p>
        </p:txBody>
      </p:sp>
      <p:sp>
        <p:nvSpPr>
          <p:cNvPr id="114692" name="Rectangle 4"/>
          <p:cNvSpPr>
            <a:spLocks noChangeArrowheads="1"/>
          </p:cNvSpPr>
          <p:nvPr/>
        </p:nvSpPr>
        <p:spPr bwMode="auto">
          <a:xfrm>
            <a:off x="0" y="30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14693" name="Rectangle 5"/>
          <p:cNvSpPr>
            <a:spLocks noChangeArrowheads="1"/>
          </p:cNvSpPr>
          <p:nvPr/>
        </p:nvSpPr>
        <p:spPr bwMode="auto">
          <a:xfrm>
            <a:off x="0"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14694" name="Rectangle 6"/>
          <p:cNvSpPr>
            <a:spLocks noChangeArrowheads="1"/>
          </p:cNvSpPr>
          <p:nvPr/>
        </p:nvSpPr>
        <p:spPr bwMode="auto">
          <a:xfrm>
            <a:off x="0" y="31538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14695" name="Rectangle 7"/>
          <p:cNvSpPr>
            <a:spLocks noChangeArrowheads="1"/>
          </p:cNvSpPr>
          <p:nvPr/>
        </p:nvSpPr>
        <p:spPr bwMode="auto">
          <a:xfrm>
            <a:off x="0"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114699" name="Rectangle 11"/>
          <p:cNvSpPr>
            <a:spLocks noChangeArrowheads="1"/>
          </p:cNvSpPr>
          <p:nvPr/>
        </p:nvSpPr>
        <p:spPr bwMode="auto">
          <a:xfrm>
            <a:off x="0" y="30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114698" name="Object 10"/>
          <p:cNvGraphicFramePr>
            <a:graphicFrameLocks noChangeAspect="1"/>
          </p:cNvGraphicFramePr>
          <p:nvPr/>
        </p:nvGraphicFramePr>
        <p:xfrm>
          <a:off x="3024718" y="4005263"/>
          <a:ext cx="6337300" cy="1943100"/>
        </p:xfrm>
        <a:graphic>
          <a:graphicData uri="http://schemas.openxmlformats.org/presentationml/2006/ole">
            <mc:AlternateContent xmlns:mc="http://schemas.openxmlformats.org/markup-compatibility/2006">
              <mc:Choice xmlns:v="urn:schemas-microsoft-com:vml" Requires="v">
                <p:oleObj spid="_x0000_s3078" name="Формула" r:id="rId3" imgW="1091726" imgH="444307" progId="Equation.3">
                  <p:embed/>
                </p:oleObj>
              </mc:Choice>
              <mc:Fallback>
                <p:oleObj name="Формула" r:id="rId3" imgW="1091726"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718" y="4005263"/>
                        <a:ext cx="633730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6385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277813"/>
            <a:ext cx="10972800" cy="1350962"/>
          </a:xfrm>
          <a:prstGeom prst="rect">
            <a:avLst/>
          </a:prstGeom>
        </p:spPr>
        <p:txBody>
          <a:bodyPr/>
          <a:lstStyle/>
          <a:p>
            <a:r>
              <a:rPr lang="ru-RU" sz="4000" b="1" dirty="0" smtClean="0">
                <a:effectLst>
                  <a:outerShdw blurRad="38100" dist="38100" dir="2700000" algn="tl">
                    <a:srgbClr val="C0C0C0"/>
                  </a:outerShdw>
                </a:effectLst>
              </a:rPr>
              <a:t>Внутренняя ставка доходности </a:t>
            </a:r>
            <a:r>
              <a:rPr lang="en-US" sz="4000" b="1" dirty="0" smtClean="0">
                <a:effectLst>
                  <a:outerShdw blurRad="38100" dist="38100" dir="2700000" algn="tl">
                    <a:srgbClr val="C0C0C0"/>
                  </a:outerShdw>
                </a:effectLst>
              </a:rPr>
              <a:t>(IRR)</a:t>
            </a:r>
            <a:r>
              <a:rPr lang="ru-RU" sz="4000" b="1" dirty="0" smtClean="0">
                <a:effectLst>
                  <a:outerShdw blurRad="38100" dist="38100" dir="2700000" algn="tl">
                    <a:srgbClr val="C0C0C0"/>
                  </a:outerShdw>
                </a:effectLst>
              </a:rPr>
              <a:t> как критерий оценки</a:t>
            </a:r>
          </a:p>
        </p:txBody>
      </p:sp>
      <p:sp>
        <p:nvSpPr>
          <p:cNvPr id="68612" name="Rectangle 4"/>
          <p:cNvSpPr>
            <a:spLocks noGrp="1"/>
          </p:cNvSpPr>
          <p:nvPr>
            <p:ph type="body" sz="half" idx="4294967295"/>
          </p:nvPr>
        </p:nvSpPr>
        <p:spPr>
          <a:xfrm>
            <a:off x="508000" y="1773238"/>
            <a:ext cx="10769600" cy="4104034"/>
          </a:xfrm>
          <a:prstGeom prst="rect">
            <a:avLst/>
          </a:prstGeom>
        </p:spPr>
        <p:txBody>
          <a:bodyPr/>
          <a:lstStyle/>
          <a:p>
            <a:pPr>
              <a:buFont typeface="Arial" charset="0"/>
              <a:buNone/>
            </a:pPr>
            <a:r>
              <a:rPr lang="ru-RU" u="sng" dirty="0" smtClean="0">
                <a:effectLst>
                  <a:outerShdw blurRad="38100" dist="38100" dir="2700000" algn="tl">
                    <a:srgbClr val="C0C0C0"/>
                  </a:outerShdw>
                </a:effectLst>
              </a:rPr>
              <a:t>Правило</a:t>
            </a:r>
            <a:r>
              <a:rPr lang="ru-RU" dirty="0" smtClean="0"/>
              <a:t>: </a:t>
            </a:r>
            <a:r>
              <a:rPr lang="ru-RU" sz="3000" b="1" dirty="0" smtClean="0">
                <a:effectLst>
                  <a:outerShdw blurRad="38100" dist="38100" dir="2700000" algn="tl">
                    <a:srgbClr val="C0C0C0"/>
                  </a:outerShdw>
                </a:effectLst>
              </a:rPr>
              <a:t>IRR </a:t>
            </a:r>
            <a:r>
              <a:rPr lang="en-US" sz="3000" b="1" dirty="0" smtClean="0">
                <a:effectLst>
                  <a:outerShdw blurRad="38100" dist="38100" dir="2700000" algn="tl">
                    <a:srgbClr val="C0C0C0"/>
                  </a:outerShdw>
                </a:effectLst>
              </a:rPr>
              <a:t>&lt;</a:t>
            </a:r>
            <a:r>
              <a:rPr lang="ru-RU" sz="3000" b="1" dirty="0" smtClean="0">
                <a:effectLst>
                  <a:outerShdw blurRad="38100" dist="38100" dir="2700000" algn="tl">
                    <a:srgbClr val="C0C0C0"/>
                  </a:outerShdw>
                </a:effectLst>
              </a:rPr>
              <a:t> r </a:t>
            </a:r>
            <a:r>
              <a:rPr lang="ru-RU" sz="3000" dirty="0" smtClean="0">
                <a:effectLst>
                  <a:outerShdw blurRad="38100" dist="38100" dir="2700000" algn="tl">
                    <a:srgbClr val="C0C0C0"/>
                  </a:outerShdw>
                </a:effectLst>
              </a:rPr>
              <a:t>при правильно выбранной ставке </a:t>
            </a:r>
            <a:r>
              <a:rPr lang="en-US" sz="3000" dirty="0" smtClean="0">
                <a:effectLst>
                  <a:outerShdw blurRad="38100" dist="38100" dir="2700000" algn="tl">
                    <a:srgbClr val="C0C0C0"/>
                  </a:outerShdw>
                </a:effectLst>
              </a:rPr>
              <a:t>r</a:t>
            </a:r>
            <a:r>
              <a:rPr lang="ru-RU" sz="3000" dirty="0" smtClean="0">
                <a:effectLst>
                  <a:outerShdw blurRad="38100" dist="38100" dir="2700000" algn="tl">
                    <a:srgbClr val="C0C0C0"/>
                  </a:outerShdw>
                </a:effectLst>
              </a:rPr>
              <a:t> - проект отвергается</a:t>
            </a:r>
          </a:p>
          <a:p>
            <a:pPr>
              <a:buFont typeface="Arial" charset="0"/>
              <a:buNone/>
            </a:pPr>
            <a:r>
              <a:rPr lang="ru-RU" sz="3000" dirty="0" smtClean="0">
                <a:effectLst>
                  <a:outerShdw blurRad="38100" dist="38100" dir="2700000" algn="tl">
                    <a:srgbClr val="C0C0C0"/>
                  </a:outerShdw>
                </a:effectLst>
              </a:rPr>
              <a:t>Выбирается проект, у которого </a:t>
            </a:r>
            <a:r>
              <a:rPr lang="en-US" sz="3000" b="1" dirty="0" smtClean="0">
                <a:effectLst>
                  <a:outerShdw blurRad="38100" dist="38100" dir="2700000" algn="tl">
                    <a:srgbClr val="C0C0C0"/>
                  </a:outerShdw>
                </a:effectLst>
              </a:rPr>
              <a:t>IRR = max</a:t>
            </a:r>
            <a:endParaRPr lang="ru-RU" sz="3000" b="1" dirty="0" smtClean="0">
              <a:effectLst>
                <a:outerShdw blurRad="38100" dist="38100" dir="2700000" algn="tl">
                  <a:srgbClr val="C0C0C0"/>
                </a:outerShdw>
              </a:effectLst>
            </a:endParaRPr>
          </a:p>
          <a:p>
            <a:pPr>
              <a:buFont typeface="Arial" charset="0"/>
              <a:buNone/>
            </a:pPr>
            <a:endParaRPr lang="ru-RU" sz="3000" dirty="0" smtClean="0">
              <a:effectLst>
                <a:outerShdw blurRad="38100" dist="38100" dir="2700000" algn="tl">
                  <a:srgbClr val="C0C0C0"/>
                </a:outerShdw>
              </a:effectLst>
            </a:endParaRPr>
          </a:p>
          <a:p>
            <a:pPr>
              <a:buFont typeface="Arial" charset="0"/>
              <a:buNone/>
            </a:pPr>
            <a:r>
              <a:rPr lang="ru-RU" sz="3000" dirty="0" smtClean="0">
                <a:effectLst>
                  <a:outerShdw blurRad="38100" dist="38100" dir="2700000" algn="tl">
                    <a:srgbClr val="C0C0C0"/>
                  </a:outerShdw>
                </a:effectLst>
              </a:rPr>
              <a:t>Осуществлять </a:t>
            </a:r>
            <a:r>
              <a:rPr lang="ru-RU" sz="3000" dirty="0">
                <a:effectLst>
                  <a:outerShdw blurRad="38100" dist="38100" dir="2700000" algn="tl">
                    <a:srgbClr val="C0C0C0"/>
                  </a:outerShdw>
                </a:effectLst>
              </a:rPr>
              <a:t>инвестиции, норма доходности которых превышает их альтернативные издержки.</a:t>
            </a:r>
            <a:endParaRPr lang="ru-RU" sz="3000" dirty="0" smtClean="0">
              <a:effectLst>
                <a:outerShdw blurRad="38100" dist="38100" dir="2700000" algn="tl">
                  <a:srgbClr val="C0C0C0"/>
                </a:outerShdw>
              </a:effectLst>
            </a:endParaRP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6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animEffect transition="in" filter="dissolve">
                                      <p:cBhvr>
                                        <p:cTn id="7" dur="500"/>
                                        <p:tgtEl>
                                          <p:spTgt spid="68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2">
                                            <p:txEl>
                                              <p:pRg st="1" end="1"/>
                                            </p:txEl>
                                          </p:spTgt>
                                        </p:tgtEl>
                                        <p:attrNameLst>
                                          <p:attrName>style.visibility</p:attrName>
                                        </p:attrNameLst>
                                      </p:cBhvr>
                                      <p:to>
                                        <p:strVal val="visible"/>
                                      </p:to>
                                    </p:set>
                                    <p:animEffect transition="in" filter="dissolve">
                                      <p:cBhvr>
                                        <p:cTn id="12" dur="500"/>
                                        <p:tgtEl>
                                          <p:spTgt spid="686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2">
                                            <p:txEl>
                                              <p:pRg st="3" end="3"/>
                                            </p:txEl>
                                          </p:spTgt>
                                        </p:tgtEl>
                                        <p:attrNameLst>
                                          <p:attrName>style.visibility</p:attrName>
                                        </p:attrNameLst>
                                      </p:cBhvr>
                                      <p:to>
                                        <p:strVal val="visible"/>
                                      </p:to>
                                    </p:set>
                                    <p:animEffect transition="in" filter="dissolve">
                                      <p:cBhvr>
                                        <p:cTn id="17" dur="500"/>
                                        <p:tgtEl>
                                          <p:spTgt spid="686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27381" y="188914"/>
            <a:ext cx="10972800" cy="1152525"/>
          </a:xfrm>
          <a:prstGeom prst="rect">
            <a:avLst/>
          </a:prstGeom>
        </p:spPr>
        <p:txBody>
          <a:bodyPr/>
          <a:lstStyle/>
          <a:p>
            <a:pPr eaLnBrk="1" hangingPunct="1"/>
            <a:r>
              <a:rPr lang="ru-RU" sz="3200" b="1" dirty="0" smtClean="0"/>
              <a:t>Экономическая эффективность инвестиций</a:t>
            </a:r>
          </a:p>
        </p:txBody>
      </p:sp>
      <p:sp>
        <p:nvSpPr>
          <p:cNvPr id="68611" name="Rectangle 3"/>
          <p:cNvSpPr>
            <a:spLocks noGrp="1" noChangeArrowheads="1"/>
          </p:cNvSpPr>
          <p:nvPr>
            <p:ph type="body" idx="4294967295"/>
          </p:nvPr>
        </p:nvSpPr>
        <p:spPr>
          <a:xfrm>
            <a:off x="0" y="1412876"/>
            <a:ext cx="10972800" cy="4968875"/>
          </a:xfrm>
          <a:prstGeom prst="rect">
            <a:avLst/>
          </a:prstGeom>
        </p:spPr>
        <p:txBody>
          <a:bodyPr/>
          <a:lstStyle/>
          <a:p>
            <a:pPr eaLnBrk="1" hangingPunct="1">
              <a:lnSpc>
                <a:spcPct val="80000"/>
              </a:lnSpc>
            </a:pPr>
            <a:r>
              <a:rPr lang="ru-RU" sz="2800" smtClean="0"/>
              <a:t>Чистая текущая стоимость</a:t>
            </a:r>
          </a:p>
          <a:p>
            <a:pPr eaLnBrk="1" hangingPunct="1">
              <a:lnSpc>
                <a:spcPct val="80000"/>
              </a:lnSpc>
              <a:buFont typeface="Wingdings" pitchFamily="2" charset="2"/>
              <a:buNone/>
            </a:pPr>
            <a:endParaRPr lang="ru-RU" sz="2800" smtClean="0"/>
          </a:p>
          <a:p>
            <a:pPr eaLnBrk="1" hangingPunct="1">
              <a:lnSpc>
                <a:spcPct val="80000"/>
              </a:lnSpc>
            </a:pPr>
            <a:r>
              <a:rPr lang="ru-RU" sz="2800" smtClean="0"/>
              <a:t>Срок окупаемости инвестиций определяется из условия:  </a:t>
            </a:r>
          </a:p>
          <a:p>
            <a:pPr eaLnBrk="1" hangingPunct="1">
              <a:lnSpc>
                <a:spcPct val="80000"/>
              </a:lnSpc>
            </a:pPr>
            <a:endParaRPr lang="ru-RU" sz="2800" smtClean="0"/>
          </a:p>
          <a:p>
            <a:pPr eaLnBrk="1" hangingPunct="1">
              <a:lnSpc>
                <a:spcPct val="80000"/>
              </a:lnSpc>
            </a:pPr>
            <a:endParaRPr lang="ru-RU" sz="2800" smtClean="0"/>
          </a:p>
          <a:p>
            <a:pPr eaLnBrk="1" hangingPunct="1">
              <a:lnSpc>
                <a:spcPct val="80000"/>
              </a:lnSpc>
            </a:pPr>
            <a:r>
              <a:rPr lang="ru-RU" sz="2800" smtClean="0"/>
              <a:t> Индекс доходности </a:t>
            </a:r>
          </a:p>
          <a:p>
            <a:pPr eaLnBrk="1" hangingPunct="1">
              <a:lnSpc>
                <a:spcPct val="80000"/>
              </a:lnSpc>
            </a:pPr>
            <a:endParaRPr lang="ru-RU" sz="2800" smtClean="0"/>
          </a:p>
          <a:p>
            <a:pPr eaLnBrk="1" hangingPunct="1">
              <a:lnSpc>
                <a:spcPct val="80000"/>
              </a:lnSpc>
            </a:pPr>
            <a:endParaRPr lang="ru-RU" sz="2800" smtClean="0"/>
          </a:p>
          <a:p>
            <a:pPr eaLnBrk="1" hangingPunct="1">
              <a:lnSpc>
                <a:spcPct val="80000"/>
              </a:lnSpc>
            </a:pPr>
            <a:r>
              <a:rPr lang="ru-RU" sz="2800" smtClean="0"/>
              <a:t>Внутренняя норма доходности определяется из условия:  </a:t>
            </a:r>
          </a:p>
          <a:p>
            <a:pPr eaLnBrk="1" hangingPunct="1">
              <a:lnSpc>
                <a:spcPct val="80000"/>
              </a:lnSpc>
            </a:pPr>
            <a:endParaRPr lang="ru-RU" sz="2800" smtClean="0"/>
          </a:p>
          <a:p>
            <a:pPr eaLnBrk="1" hangingPunct="1">
              <a:lnSpc>
                <a:spcPct val="80000"/>
              </a:lnSpc>
              <a:buFont typeface="Wingdings" pitchFamily="2" charset="2"/>
              <a:buNone/>
            </a:pPr>
            <a:endParaRPr lang="ru-RU" sz="2800" smtClean="0"/>
          </a:p>
        </p:txBody>
      </p:sp>
      <p:sp>
        <p:nvSpPr>
          <p:cNvPr id="68612" name="Rectangle 5"/>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8613" name="Object 4"/>
          <p:cNvGraphicFramePr>
            <a:graphicFrameLocks noChangeAspect="1"/>
          </p:cNvGraphicFramePr>
          <p:nvPr/>
        </p:nvGraphicFramePr>
        <p:xfrm>
          <a:off x="7440085" y="1268414"/>
          <a:ext cx="4034367" cy="915987"/>
        </p:xfrm>
        <a:graphic>
          <a:graphicData uri="http://schemas.openxmlformats.org/presentationml/2006/ole">
            <mc:AlternateContent xmlns:mc="http://schemas.openxmlformats.org/markup-compatibility/2006">
              <mc:Choice xmlns:v="urn:schemas-microsoft-com:vml" Requires="v">
                <p:oleObj spid="_x0000_s4114" name="Формула" r:id="rId3" imgW="1497950" imgH="495085" progId="Equation.3">
                  <p:embed/>
                </p:oleObj>
              </mc:Choice>
              <mc:Fallback>
                <p:oleObj name="Формула" r:id="rId3" imgW="1497950" imgH="4950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085" y="1268414"/>
                        <a:ext cx="403436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4" name="Rectangle 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8615" name="Object 6"/>
          <p:cNvGraphicFramePr>
            <a:graphicFrameLocks noChangeAspect="1"/>
          </p:cNvGraphicFramePr>
          <p:nvPr/>
        </p:nvGraphicFramePr>
        <p:xfrm>
          <a:off x="4078818" y="2781300"/>
          <a:ext cx="4222749" cy="935038"/>
        </p:xfrm>
        <a:graphic>
          <a:graphicData uri="http://schemas.openxmlformats.org/presentationml/2006/ole">
            <mc:AlternateContent xmlns:mc="http://schemas.openxmlformats.org/markup-compatibility/2006">
              <mc:Choice xmlns:v="urn:schemas-microsoft-com:vml" Requires="v">
                <p:oleObj spid="_x0000_s4115" name="Формула" r:id="rId5" imgW="964781" imgH="495085" progId="Equation.3">
                  <p:embed/>
                </p:oleObj>
              </mc:Choice>
              <mc:Fallback>
                <p:oleObj name="Формула" r:id="rId5" imgW="964781" imgH="4950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818" y="2781300"/>
                        <a:ext cx="4222749"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6" name="Rectangle 9"/>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8617" name="Object 8"/>
          <p:cNvGraphicFramePr>
            <a:graphicFrameLocks noChangeAspect="1"/>
          </p:cNvGraphicFramePr>
          <p:nvPr/>
        </p:nvGraphicFramePr>
        <p:xfrm>
          <a:off x="6383867" y="3876675"/>
          <a:ext cx="3456517" cy="920750"/>
        </p:xfrm>
        <a:graphic>
          <a:graphicData uri="http://schemas.openxmlformats.org/presentationml/2006/ole">
            <mc:AlternateContent xmlns:mc="http://schemas.openxmlformats.org/markup-compatibility/2006">
              <mc:Choice xmlns:v="urn:schemas-microsoft-com:vml" Requires="v">
                <p:oleObj spid="_x0000_s4116" name="Формула" r:id="rId7" imgW="1193800" imgH="444500" progId="Equation.3">
                  <p:embed/>
                </p:oleObj>
              </mc:Choice>
              <mc:Fallback>
                <p:oleObj name="Формула" r:id="rId7" imgW="11938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3867" y="3876675"/>
                        <a:ext cx="345651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8" name="Rectangle 11"/>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graphicFrame>
        <p:nvGraphicFramePr>
          <p:cNvPr id="68619" name="Object 10"/>
          <p:cNvGraphicFramePr>
            <a:graphicFrameLocks noChangeAspect="1"/>
          </p:cNvGraphicFramePr>
          <p:nvPr/>
        </p:nvGraphicFramePr>
        <p:xfrm>
          <a:off x="4847167" y="5661025"/>
          <a:ext cx="3553884" cy="935038"/>
        </p:xfrm>
        <a:graphic>
          <a:graphicData uri="http://schemas.openxmlformats.org/presentationml/2006/ole">
            <mc:AlternateContent xmlns:mc="http://schemas.openxmlformats.org/markup-compatibility/2006">
              <mc:Choice xmlns:v="urn:schemas-microsoft-com:vml" Requires="v">
                <p:oleObj spid="_x0000_s4117" name="Формула" r:id="rId9" imgW="964781" imgH="495085" progId="Equation.3">
                  <p:embed/>
                </p:oleObj>
              </mc:Choice>
              <mc:Fallback>
                <p:oleObj name="Формула" r:id="rId9" imgW="964781" imgH="49508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7167" y="5661025"/>
                        <a:ext cx="3553884"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58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4417" y="765176"/>
            <a:ext cx="10972800" cy="523875"/>
          </a:xfrm>
        </p:spPr>
        <p:txBody>
          <a:bodyPr>
            <a:normAutofit fontScale="90000"/>
          </a:bodyPr>
          <a:lstStyle/>
          <a:p>
            <a:pPr eaLnBrk="1" hangingPunct="1"/>
            <a:r>
              <a:rPr lang="ru-RU" sz="3200" b="1" smtClean="0"/>
              <a:t>Анализ финансовой отчетности при помощи коэффициентов</a:t>
            </a:r>
            <a:r>
              <a:rPr lang="ru-RU" sz="4000" smtClean="0"/>
              <a:t> </a:t>
            </a:r>
          </a:p>
        </p:txBody>
      </p:sp>
      <p:sp>
        <p:nvSpPr>
          <p:cNvPr id="16387" name="Rectangle 3"/>
          <p:cNvSpPr>
            <a:spLocks noGrp="1" noChangeArrowheads="1"/>
          </p:cNvSpPr>
          <p:nvPr>
            <p:ph type="body" idx="1"/>
          </p:nvPr>
        </p:nvSpPr>
        <p:spPr>
          <a:xfrm>
            <a:off x="624417" y="1844675"/>
            <a:ext cx="10972800" cy="4598988"/>
          </a:xfrm>
        </p:spPr>
        <p:txBody>
          <a:bodyPr/>
          <a:lstStyle/>
          <a:p>
            <a:pPr eaLnBrk="1" hangingPunct="1">
              <a:lnSpc>
                <a:spcPct val="90000"/>
              </a:lnSpc>
            </a:pPr>
            <a:r>
              <a:rPr lang="ru-RU" dirty="0" smtClean="0"/>
              <a:t>Коэффициенты ликвидности;</a:t>
            </a:r>
          </a:p>
          <a:p>
            <a:pPr eaLnBrk="1" hangingPunct="1">
              <a:lnSpc>
                <a:spcPct val="90000"/>
              </a:lnSpc>
            </a:pPr>
            <a:r>
              <a:rPr lang="ru-RU" dirty="0" smtClean="0"/>
              <a:t>Коэффициенты структуры капитала (коэффициенты финансовой устойчивости);</a:t>
            </a:r>
          </a:p>
          <a:p>
            <a:pPr eaLnBrk="1" hangingPunct="1">
              <a:lnSpc>
                <a:spcPct val="90000"/>
              </a:lnSpc>
            </a:pPr>
            <a:r>
              <a:rPr lang="ru-RU" dirty="0" smtClean="0"/>
              <a:t>Коэффициенты рентабельности;</a:t>
            </a:r>
          </a:p>
          <a:p>
            <a:pPr eaLnBrk="1" hangingPunct="1">
              <a:lnSpc>
                <a:spcPct val="90000"/>
              </a:lnSpc>
            </a:pPr>
            <a:r>
              <a:rPr lang="ru-RU" dirty="0" smtClean="0"/>
              <a:t>Коэффициенты деловой активности;</a:t>
            </a:r>
          </a:p>
          <a:p>
            <a:pPr eaLnBrk="1" hangingPunct="1">
              <a:lnSpc>
                <a:spcPct val="90000"/>
              </a:lnSpc>
            </a:pPr>
            <a:r>
              <a:rPr lang="ru-RU" dirty="0" smtClean="0"/>
              <a:t>Коэффициенты рыночной активности предприятия (инвестиционные коэффициенты). </a:t>
            </a:r>
          </a:p>
        </p:txBody>
      </p:sp>
      <p:sp>
        <p:nvSpPr>
          <p:cNvPr id="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7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06400" y="1076672"/>
            <a:ext cx="11379200" cy="152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sz="2800" b="1"/>
              <a:t>Коэффициент </a:t>
            </a:r>
          </a:p>
          <a:p>
            <a:r>
              <a:rPr lang="ru-RU" sz="2800" b="1"/>
              <a:t>общей </a:t>
            </a:r>
          </a:p>
          <a:p>
            <a:r>
              <a:rPr lang="ru-RU" sz="2800" b="1"/>
              <a:t>ликвидности</a:t>
            </a:r>
          </a:p>
        </p:txBody>
      </p:sp>
      <p:graphicFrame>
        <p:nvGraphicFramePr>
          <p:cNvPr id="5" name="Object 6"/>
          <p:cNvGraphicFramePr>
            <a:graphicFrameLocks noChangeAspect="1"/>
          </p:cNvGraphicFramePr>
          <p:nvPr>
            <p:extLst>
              <p:ext uri="{D42A27DB-BD31-4B8C-83A1-F6EECF244321}">
                <p14:modId xmlns:p14="http://schemas.microsoft.com/office/powerpoint/2010/main" val="1811653522"/>
              </p:ext>
            </p:extLst>
          </p:nvPr>
        </p:nvGraphicFramePr>
        <p:xfrm>
          <a:off x="3657601" y="1154460"/>
          <a:ext cx="7751233" cy="1331912"/>
        </p:xfrm>
        <a:graphic>
          <a:graphicData uri="http://schemas.openxmlformats.org/presentationml/2006/ole">
            <mc:AlternateContent xmlns:mc="http://schemas.openxmlformats.org/markup-compatibility/2006">
              <mc:Choice xmlns:v="urn:schemas-microsoft-com:vml" Requires="v">
                <p:oleObj spid="_x0000_s5134" name="Формула" r:id="rId3" imgW="1828800" imgH="419040" progId="Equation.3">
                  <p:embed/>
                </p:oleObj>
              </mc:Choice>
              <mc:Fallback>
                <p:oleObj name="Формула" r:id="rId3" imgW="18288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1154460"/>
                        <a:ext cx="7751233" cy="1331912"/>
                      </a:xfrm>
                      <a:prstGeom prst="rect">
                        <a:avLst/>
                      </a:prstGeom>
                      <a:noFill/>
                      <a:ln>
                        <a:noFill/>
                      </a:ln>
                      <a:effectLst/>
                    </p:spPr>
                  </p:pic>
                </p:oleObj>
              </mc:Fallback>
            </mc:AlternateContent>
          </a:graphicData>
        </a:graphic>
      </p:graphicFrame>
      <p:sp>
        <p:nvSpPr>
          <p:cNvPr id="6" name="Rectangle 7"/>
          <p:cNvSpPr>
            <a:spLocks noChangeArrowheads="1"/>
          </p:cNvSpPr>
          <p:nvPr/>
        </p:nvSpPr>
        <p:spPr bwMode="auto">
          <a:xfrm>
            <a:off x="406400" y="2600672"/>
            <a:ext cx="11379200" cy="1600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b="1"/>
              <a:t>Коэффициент</a:t>
            </a:r>
          </a:p>
          <a:p>
            <a:r>
              <a:rPr lang="ru-RU" b="1"/>
              <a:t> быстрой</a:t>
            </a:r>
            <a:r>
              <a:rPr lang="ru-RU"/>
              <a:t>  </a:t>
            </a:r>
            <a:endParaRPr lang="ru-RU" i="1"/>
          </a:p>
          <a:p>
            <a:r>
              <a:rPr lang="ru-RU"/>
              <a:t>(</a:t>
            </a:r>
            <a:r>
              <a:rPr lang="ru-RU" b="1"/>
              <a:t>срочной) </a:t>
            </a:r>
          </a:p>
          <a:p>
            <a:r>
              <a:rPr lang="ru-RU" b="1"/>
              <a:t>ликвидности</a:t>
            </a:r>
            <a:endParaRPr lang="ru-RU"/>
          </a:p>
        </p:txBody>
      </p:sp>
      <p:graphicFrame>
        <p:nvGraphicFramePr>
          <p:cNvPr id="7" name="Object 8"/>
          <p:cNvGraphicFramePr>
            <a:graphicFrameLocks noChangeAspect="1"/>
          </p:cNvGraphicFramePr>
          <p:nvPr>
            <p:extLst>
              <p:ext uri="{D42A27DB-BD31-4B8C-83A1-F6EECF244321}">
                <p14:modId xmlns:p14="http://schemas.microsoft.com/office/powerpoint/2010/main" val="450758546"/>
              </p:ext>
            </p:extLst>
          </p:nvPr>
        </p:nvGraphicFramePr>
        <p:xfrm>
          <a:off x="3048001" y="2981672"/>
          <a:ext cx="8648700" cy="1011238"/>
        </p:xfrm>
        <a:graphic>
          <a:graphicData uri="http://schemas.openxmlformats.org/presentationml/2006/ole">
            <mc:AlternateContent xmlns:mc="http://schemas.openxmlformats.org/markup-compatibility/2006">
              <mc:Choice xmlns:v="urn:schemas-microsoft-com:vml" Requires="v">
                <p:oleObj spid="_x0000_s5135" name="Формула" r:id="rId5" imgW="2768400" imgH="431640" progId="Equation.3">
                  <p:embed/>
                </p:oleObj>
              </mc:Choice>
              <mc:Fallback>
                <p:oleObj name="Формула" r:id="rId5" imgW="27684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1" y="2981672"/>
                        <a:ext cx="8648700" cy="1011238"/>
                      </a:xfrm>
                      <a:prstGeom prst="rect">
                        <a:avLst/>
                      </a:prstGeom>
                      <a:noFill/>
                      <a:ln>
                        <a:noFill/>
                      </a:ln>
                      <a:effectLst/>
                    </p:spPr>
                  </p:pic>
                </p:oleObj>
              </mc:Fallback>
            </mc:AlternateContent>
          </a:graphicData>
        </a:graphic>
      </p:graphicFrame>
      <p:sp>
        <p:nvSpPr>
          <p:cNvPr id="8" name="Rectangle 9"/>
          <p:cNvSpPr>
            <a:spLocks noChangeArrowheads="1"/>
          </p:cNvSpPr>
          <p:nvPr/>
        </p:nvSpPr>
        <p:spPr bwMode="auto">
          <a:xfrm>
            <a:off x="406400" y="4200872"/>
            <a:ext cx="11379200" cy="1676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ru-RU" b="1"/>
              <a:t>Коэффициент</a:t>
            </a:r>
          </a:p>
          <a:p>
            <a:r>
              <a:rPr lang="ru-RU" b="1"/>
              <a:t> абсолютной</a:t>
            </a:r>
            <a:r>
              <a:rPr lang="ru-RU"/>
              <a:t>                   </a:t>
            </a:r>
          </a:p>
          <a:p>
            <a:r>
              <a:rPr lang="ru-RU" b="1"/>
              <a:t>ликвидности</a:t>
            </a:r>
            <a:r>
              <a:rPr lang="ru-RU" sz="1800"/>
              <a:t>                                             </a:t>
            </a:r>
            <a:endParaRPr lang="ru-RU" sz="1600" i="1"/>
          </a:p>
        </p:txBody>
      </p:sp>
      <p:graphicFrame>
        <p:nvGraphicFramePr>
          <p:cNvPr id="9" name="Object 10"/>
          <p:cNvGraphicFramePr>
            <a:graphicFrameLocks noChangeAspect="1"/>
          </p:cNvGraphicFramePr>
          <p:nvPr>
            <p:extLst>
              <p:ext uri="{D42A27DB-BD31-4B8C-83A1-F6EECF244321}">
                <p14:modId xmlns:p14="http://schemas.microsoft.com/office/powerpoint/2010/main" val="2673002141"/>
              </p:ext>
            </p:extLst>
          </p:nvPr>
        </p:nvGraphicFramePr>
        <p:xfrm>
          <a:off x="3657600" y="4581872"/>
          <a:ext cx="7935384" cy="1157288"/>
        </p:xfrm>
        <a:graphic>
          <a:graphicData uri="http://schemas.openxmlformats.org/presentationml/2006/ole">
            <mc:AlternateContent xmlns:mc="http://schemas.openxmlformats.org/markup-compatibility/2006">
              <mc:Choice xmlns:v="urn:schemas-microsoft-com:vml" Requires="v">
                <p:oleObj spid="_x0000_s5136" name="Формула" r:id="rId7" imgW="2222280" imgH="431640" progId="Equation.3">
                  <p:embed/>
                </p:oleObj>
              </mc:Choice>
              <mc:Fallback>
                <p:oleObj name="Формула" r:id="rId7" imgW="22222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581872"/>
                        <a:ext cx="7935384" cy="1157288"/>
                      </a:xfrm>
                      <a:prstGeom prst="rect">
                        <a:avLst/>
                      </a:prstGeom>
                      <a:noFill/>
                      <a:ln>
                        <a:noFill/>
                      </a:ln>
                      <a:effectLst/>
                    </p:spPr>
                  </p:pic>
                </p:oleObj>
              </mc:Fallback>
            </mc:AlternateContent>
          </a:graphicData>
        </a:graphic>
      </p:graphicFrame>
      <p:sp>
        <p:nvSpPr>
          <p:cNvPr id="10"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4290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txBox="1">
                <a:spLocks/>
              </p:cNvSpPr>
              <p:nvPr/>
            </p:nvSpPr>
            <p:spPr>
              <a:xfrm>
                <a:off x="335360" y="116632"/>
                <a:ext cx="11584061" cy="655272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Коэффициенты рентабельности:</a:t>
                </a:r>
                <a:endParaRPr lang="ru-RU" b="1" dirty="0"/>
              </a:p>
              <a:p>
                <a:pPr algn="l"/>
                <a:r>
                  <a:rPr lang="ru-RU" dirty="0" smtClean="0"/>
                  <a:t>1</a:t>
                </a:r>
                <a:r>
                  <a:rPr lang="ru-RU" dirty="0"/>
                  <a:t>) </a:t>
                </a:r>
                <a:r>
                  <a:rPr lang="en-US" dirty="0"/>
                  <a:t>ROA</a:t>
                </a:r>
                <a:r>
                  <a:rPr lang="ru-RU" dirty="0"/>
                  <a:t> </a:t>
                </a:r>
                <a:r>
                  <a:rPr lang="en-US" dirty="0"/>
                  <a:t> </a:t>
                </a:r>
                <a:r>
                  <a:rPr lang="en-US" dirty="0" smtClean="0"/>
                  <a:t>(return on assets)</a:t>
                </a:r>
                <a:r>
                  <a:rPr lang="ru-RU" dirty="0" smtClean="0"/>
                  <a:t>: </a:t>
                </a:r>
                <a:endParaRPr lang="ru-RU" dirty="0"/>
              </a:p>
              <a:p>
                <a:pPr algn="l"/>
                <a:r>
                  <a:rPr lang="ru-RU" dirty="0" smtClean="0"/>
                  <a:t>	</a:t>
                </a:r>
                <a:r>
                  <a:rPr lang="en-US" dirty="0" smtClean="0"/>
                  <a:t>= </a:t>
                </a:r>
                <a14:m>
                  <m:oMath xmlns:m="http://schemas.openxmlformats.org/officeDocument/2006/math">
                    <m:f>
                      <m:fPr>
                        <m:ctrlPr>
                          <a:rPr lang="ru-RU" i="1">
                            <a:latin typeface="Cambria Math" panose="02040503050406030204" pitchFamily="18" charset="0"/>
                          </a:rPr>
                        </m:ctrlPr>
                      </m:fPr>
                      <m:num>
                        <m:r>
                          <a:rPr lang="en-US" i="1">
                            <a:latin typeface="Cambria Math"/>
                          </a:rPr>
                          <m:t>чистая </m:t>
                        </m:r>
                        <m:r>
                          <a:rPr lang="ru-RU" i="1">
                            <a:latin typeface="Cambria Math"/>
                          </a:rPr>
                          <m:t>прибыль</m:t>
                        </m:r>
                      </m:num>
                      <m:den>
                        <m:r>
                          <a:rPr lang="en-US" i="1">
                            <a:latin typeface="Cambria Math"/>
                          </a:rPr>
                          <m:t>всего активов</m:t>
                        </m:r>
                      </m:den>
                    </m:f>
                  </m:oMath>
                </a14:m>
                <a:r>
                  <a:rPr lang="en-US" dirty="0"/>
                  <a:t> * 100</a:t>
                </a:r>
                <a:r>
                  <a:rPr lang="ru-RU" dirty="0" smtClean="0"/>
                  <a:t>%</a:t>
                </a:r>
              </a:p>
              <a:p>
                <a:pPr algn="l"/>
                <a:endParaRPr lang="ru-RU" dirty="0"/>
              </a:p>
              <a:p>
                <a:pPr algn="l"/>
                <a:r>
                  <a:rPr lang="ru-RU" dirty="0" smtClean="0"/>
                  <a:t>2</a:t>
                </a:r>
                <a:r>
                  <a:rPr lang="ru-RU" dirty="0"/>
                  <a:t>) </a:t>
                </a:r>
                <a:r>
                  <a:rPr lang="en-US" dirty="0"/>
                  <a:t>ROE</a:t>
                </a:r>
                <a:r>
                  <a:rPr lang="ru-RU" dirty="0"/>
                  <a:t> </a:t>
                </a:r>
                <a:r>
                  <a:rPr lang="en-US" dirty="0"/>
                  <a:t> </a:t>
                </a:r>
                <a:r>
                  <a:rPr lang="en-US" dirty="0" smtClean="0"/>
                  <a:t>(return on equity)</a:t>
                </a:r>
                <a:r>
                  <a:rPr lang="ru-RU" dirty="0" smtClean="0"/>
                  <a:t>: </a:t>
                </a:r>
                <a:endParaRPr lang="ru-RU" dirty="0"/>
              </a:p>
              <a:p>
                <a:pPr algn="l"/>
                <a:r>
                  <a:rPr lang="ru-RU" dirty="0" smtClean="0"/>
                  <a:t>	</a:t>
                </a:r>
                <a:r>
                  <a:rPr lang="en-US" dirty="0" smtClean="0"/>
                  <a:t>= </a:t>
                </a:r>
                <a14:m>
                  <m:oMath xmlns:m="http://schemas.openxmlformats.org/officeDocument/2006/math">
                    <m:f>
                      <m:fPr>
                        <m:ctrlPr>
                          <a:rPr lang="ru-RU" i="1">
                            <a:latin typeface="Cambria Math" panose="02040503050406030204" pitchFamily="18" charset="0"/>
                          </a:rPr>
                        </m:ctrlPr>
                      </m:fPr>
                      <m:num>
                        <m:r>
                          <a:rPr lang="ru-RU" i="1">
                            <a:latin typeface="Cambria Math"/>
                          </a:rPr>
                          <m:t>чистая прибыль</m:t>
                        </m:r>
                      </m:num>
                      <m:den>
                        <m:r>
                          <a:rPr lang="en-US" i="1">
                            <a:latin typeface="Cambria Math"/>
                          </a:rPr>
                          <m:t>собственный капитал</m:t>
                        </m:r>
                      </m:den>
                    </m:f>
                  </m:oMath>
                </a14:m>
                <a:r>
                  <a:rPr lang="en-US" dirty="0"/>
                  <a:t> * 100</a:t>
                </a:r>
                <a:r>
                  <a:rPr lang="ru-RU" dirty="0" smtClean="0"/>
                  <a:t>%</a:t>
                </a:r>
              </a:p>
              <a:p>
                <a:pPr algn="l"/>
                <a:endParaRPr lang="ru-RU" dirty="0"/>
              </a:p>
              <a:p>
                <a:pPr algn="l"/>
                <a:r>
                  <a:rPr lang="ru-RU" dirty="0" smtClean="0"/>
                  <a:t>3</a:t>
                </a:r>
                <a:r>
                  <a:rPr lang="ru-RU" dirty="0"/>
                  <a:t>) ROS </a:t>
                </a:r>
                <a:r>
                  <a:rPr lang="en-US" dirty="0"/>
                  <a:t> </a:t>
                </a:r>
                <a:r>
                  <a:rPr lang="en-US" dirty="0" smtClean="0"/>
                  <a:t>(return on sales)</a:t>
                </a:r>
                <a:r>
                  <a:rPr lang="ru-RU" dirty="0" smtClean="0"/>
                  <a:t>:</a:t>
                </a:r>
                <a:endParaRPr lang="ru-RU" dirty="0"/>
              </a:p>
              <a:p>
                <a:pPr algn="l"/>
                <a:r>
                  <a:rPr lang="ru-RU" dirty="0" smtClean="0"/>
                  <a:t>	</a:t>
                </a:r>
                <a:r>
                  <a:rPr lang="en-US" dirty="0" smtClean="0"/>
                  <a:t>= </a:t>
                </a:r>
                <a14:m>
                  <m:oMath xmlns:m="http://schemas.openxmlformats.org/officeDocument/2006/math">
                    <m:f>
                      <m:fPr>
                        <m:ctrlPr>
                          <a:rPr lang="ru-RU" i="1">
                            <a:latin typeface="Cambria Math" panose="02040503050406030204" pitchFamily="18" charset="0"/>
                          </a:rPr>
                        </m:ctrlPr>
                      </m:fPr>
                      <m:num>
                        <m:r>
                          <a:rPr lang="ru-RU" i="1">
                            <a:latin typeface="Cambria Math"/>
                          </a:rPr>
                          <m:t>чистая прибыль</m:t>
                        </m:r>
                      </m:num>
                      <m:den>
                        <m:r>
                          <a:rPr lang="ru-RU" i="1">
                            <a:latin typeface="Cambria Math"/>
                          </a:rPr>
                          <m:t>объем продаж</m:t>
                        </m:r>
                      </m:den>
                    </m:f>
                  </m:oMath>
                </a14:m>
                <a:r>
                  <a:rPr lang="en-US" dirty="0"/>
                  <a:t> *100</a:t>
                </a:r>
                <a:r>
                  <a:rPr lang="ru-RU" dirty="0" smtClean="0"/>
                  <a:t>%</a:t>
                </a:r>
              </a:p>
              <a:p>
                <a:pPr algn="l"/>
                <a:endParaRPr lang="ru-RU" dirty="0"/>
              </a:p>
              <a:p>
                <a:pPr algn="l"/>
                <a:r>
                  <a:rPr lang="ru-RU" dirty="0" smtClean="0"/>
                  <a:t>4) </a:t>
                </a:r>
                <a:r>
                  <a:rPr lang="en-US" dirty="0" smtClean="0"/>
                  <a:t>ROI </a:t>
                </a:r>
                <a:r>
                  <a:rPr lang="en-US" dirty="0"/>
                  <a:t>(return on investments</a:t>
                </a:r>
                <a:r>
                  <a:rPr lang="en-US" dirty="0" smtClean="0"/>
                  <a:t>)</a:t>
                </a:r>
                <a:r>
                  <a:rPr lang="ru-RU" dirty="0" smtClean="0"/>
                  <a:t>:</a:t>
                </a:r>
              </a:p>
              <a:p>
                <a:pPr algn="l"/>
                <a:r>
                  <a:rPr lang="ru-RU" smtClean="0"/>
                  <a:t>	</a:t>
                </a:r>
                <a:r>
                  <a:rPr lang="en-US" smtClean="0"/>
                  <a:t>= </a:t>
                </a:r>
                <a14:m>
                  <m:oMath xmlns:m="http://schemas.openxmlformats.org/officeDocument/2006/math">
                    <m:f>
                      <m:fPr>
                        <m:ctrlPr>
                          <a:rPr lang="ru-RU" i="1">
                            <a:latin typeface="Cambria Math" panose="02040503050406030204" pitchFamily="18" charset="0"/>
                          </a:rPr>
                        </m:ctrlPr>
                      </m:fPr>
                      <m:num>
                        <m:r>
                          <a:rPr lang="ru-RU" i="1">
                            <a:latin typeface="Cambria Math"/>
                          </a:rPr>
                          <m:t>чистая прибыль</m:t>
                        </m:r>
                      </m:num>
                      <m:den>
                        <m:r>
                          <a:rPr lang="ru-RU" i="1">
                            <a:latin typeface="Cambria Math"/>
                          </a:rPr>
                          <m:t>инвестиции</m:t>
                        </m:r>
                      </m:den>
                    </m:f>
                  </m:oMath>
                </a14:m>
                <a:r>
                  <a:rPr lang="en-US" dirty="0"/>
                  <a:t> *100</a:t>
                </a:r>
                <a:r>
                  <a:rPr lang="ru-RU" dirty="0"/>
                  <a:t>%</a:t>
                </a:r>
              </a:p>
            </p:txBody>
          </p:sp>
        </mc:Choice>
        <mc:Fallback xmlns="">
          <p:sp>
            <p:nvSpPr>
              <p:cNvPr id="2" name="Заголовок 1"/>
              <p:cNvSpPr txBox="1">
                <a:spLocks noRot="1" noChangeAspect="1" noMove="1" noResize="1" noEditPoints="1" noAdjustHandles="1" noChangeArrowheads="1" noChangeShapeType="1" noTextEdit="1"/>
              </p:cNvSpPr>
              <p:nvPr/>
            </p:nvSpPr>
            <p:spPr>
              <a:xfrm>
                <a:off x="251520" y="116632"/>
                <a:ext cx="8688046" cy="6552728"/>
              </a:xfrm>
              <a:prstGeom prst="rect">
                <a:avLst/>
              </a:prstGeom>
              <a:blipFill rotWithShape="1">
                <a:blip r:embed="rId2"/>
                <a:stretch>
                  <a:fillRect l="-2175" t="-1953" b="-837"/>
                </a:stretch>
              </a:blipFill>
            </p:spPr>
            <p:txBody>
              <a:bodyPr/>
              <a:lstStyle/>
              <a:p>
                <a:r>
                  <a:rPr lang="ru-RU">
                    <a:noFill/>
                  </a:rPr>
                  <a:t> </a:t>
                </a:r>
              </a:p>
            </p:txBody>
          </p:sp>
        </mc:Fallback>
      </mc:AlternateContent>
      <p:sp>
        <p:nvSpPr>
          <p:cNvPr id="3"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7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6011" y="0"/>
            <a:ext cx="12048661" cy="83671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1. </a:t>
            </a:r>
            <a:r>
              <a:rPr lang="ru-RU" b="1" dirty="0"/>
              <a:t>Функциональные </a:t>
            </a:r>
            <a:r>
              <a:rPr lang="ru-RU" b="1" dirty="0" smtClean="0"/>
              <a:t>концепции.</a:t>
            </a:r>
            <a:endParaRPr lang="ru-RU" b="1" dirty="0"/>
          </a:p>
        </p:txBody>
      </p:sp>
      <p:sp>
        <p:nvSpPr>
          <p:cNvPr id="4" name="Заголовок 1"/>
          <p:cNvSpPr txBox="1">
            <a:spLocks/>
          </p:cNvSpPr>
          <p:nvPr/>
        </p:nvSpPr>
        <p:spPr>
          <a:xfrm>
            <a:off x="0" y="692696"/>
            <a:ext cx="12144672" cy="6165304"/>
          </a:xfrm>
          <a:prstGeom prst="rect">
            <a:avLst/>
          </a:prstGeom>
        </p:spPr>
        <p:txBody>
          <a:bodyPr vert="horz" lIns="91440" tIns="45720" rIns="91440" bIns="4572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b="1" dirty="0" smtClean="0"/>
              <a:t>Концепция</a:t>
            </a:r>
            <a:r>
              <a:rPr lang="ru-RU" dirty="0" smtClean="0"/>
              <a:t> </a:t>
            </a:r>
            <a:r>
              <a:rPr lang="ru-RU" dirty="0"/>
              <a:t>(от лат. </a:t>
            </a:r>
            <a:r>
              <a:rPr lang="ru-RU" dirty="0" err="1"/>
              <a:t>conceptio</a:t>
            </a:r>
            <a:r>
              <a:rPr lang="ru-RU" dirty="0"/>
              <a:t> – понимание, система) представляет собой </a:t>
            </a:r>
            <a:r>
              <a:rPr lang="ru-RU" dirty="0" smtClean="0"/>
              <a:t>определенный способ </a:t>
            </a:r>
            <a:r>
              <a:rPr lang="ru-RU" dirty="0"/>
              <a:t>понимания и трактовки какого-либо явления</a:t>
            </a:r>
            <a:r>
              <a:rPr lang="ru-RU" dirty="0" smtClean="0"/>
              <a:t>. </a:t>
            </a:r>
          </a:p>
          <a:p>
            <a:pPr algn="l"/>
            <a:r>
              <a:rPr lang="ru-RU" b="1" dirty="0"/>
              <a:t>Основополагающими </a:t>
            </a:r>
            <a:r>
              <a:rPr lang="ru-RU" b="1" dirty="0" smtClean="0"/>
              <a:t>концепциями являются:</a:t>
            </a:r>
            <a:endParaRPr lang="ru-RU" b="1" dirty="0"/>
          </a:p>
          <a:p>
            <a:pPr algn="l"/>
            <a:r>
              <a:rPr lang="ru-RU" dirty="0"/>
              <a:t>1. </a:t>
            </a:r>
            <a:r>
              <a:rPr lang="ru-RU" dirty="0">
                <a:solidFill>
                  <a:srgbClr val="FF0000"/>
                </a:solidFill>
              </a:rPr>
              <a:t>концепция денежного потока</a:t>
            </a:r>
            <a:r>
              <a:rPr lang="ru-RU" dirty="0"/>
              <a:t>,</a:t>
            </a:r>
          </a:p>
          <a:p>
            <a:pPr algn="l"/>
            <a:r>
              <a:rPr lang="ru-RU" dirty="0"/>
              <a:t>2. концепция временной ценности денежных ресурсов,</a:t>
            </a:r>
          </a:p>
          <a:p>
            <a:pPr algn="l"/>
            <a:r>
              <a:rPr lang="ru-RU" dirty="0"/>
              <a:t>3. концепция компромисса между риском и доходностью,</a:t>
            </a:r>
          </a:p>
          <a:p>
            <a:pPr algn="l"/>
            <a:r>
              <a:rPr lang="ru-RU" dirty="0"/>
              <a:t>4. концепция стоимости капитала,</a:t>
            </a:r>
          </a:p>
          <a:p>
            <a:pPr algn="l"/>
            <a:r>
              <a:rPr lang="ru-RU" dirty="0"/>
              <a:t>5. концепция эффективности рынка капитала,</a:t>
            </a:r>
          </a:p>
          <a:p>
            <a:pPr algn="l"/>
            <a:r>
              <a:rPr lang="ru-RU" dirty="0"/>
              <a:t>6. концепция асимметричности информации,</a:t>
            </a:r>
          </a:p>
          <a:p>
            <a:pPr algn="l"/>
            <a:r>
              <a:rPr lang="ru-RU" dirty="0"/>
              <a:t>7. концепция агентских отношений,</a:t>
            </a:r>
          </a:p>
          <a:p>
            <a:pPr algn="l"/>
            <a:r>
              <a:rPr lang="ru-RU" dirty="0"/>
              <a:t>8. концепция альтернативных затрат,</a:t>
            </a:r>
          </a:p>
          <a:p>
            <a:pPr algn="l"/>
            <a:r>
              <a:rPr lang="ru-RU" dirty="0"/>
              <a:t>9. концепция временной неограниченности функционирования хозяйствующего субъекта</a:t>
            </a:r>
            <a:r>
              <a:rPr lang="ru-RU" dirty="0" smtClean="0"/>
              <a:t>.</a:t>
            </a:r>
          </a:p>
          <a:p>
            <a:pPr algn="l"/>
            <a:endParaRPr lang="ru-RU" sz="2600" dirty="0" smtClean="0"/>
          </a:p>
          <a:p>
            <a:pPr algn="l"/>
            <a:r>
              <a:rPr lang="ru-RU" dirty="0" smtClean="0"/>
              <a:t>Знание сути концепций и </a:t>
            </a:r>
            <a:r>
              <a:rPr lang="ru-RU" dirty="0"/>
              <a:t>взаимосвязи необходимо </a:t>
            </a:r>
            <a:r>
              <a:rPr lang="ru-RU" b="1" dirty="0"/>
              <a:t>для принятия обоснованных решений</a:t>
            </a:r>
            <a:r>
              <a:rPr lang="ru-RU" dirty="0"/>
              <a:t> в отношении управления финансами компании.</a:t>
            </a:r>
          </a:p>
        </p:txBody>
      </p:sp>
      <p:sp>
        <p:nvSpPr>
          <p:cNvPr id="5"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2915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488576" y="309279"/>
            <a:ext cx="9179859" cy="73959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ru-RU" sz="5000" dirty="0" smtClean="0">
                <a:latin typeface="Bookman Old Style" charset="0"/>
                <a:ea typeface="Bookman Old Style" charset="0"/>
                <a:cs typeface="Bookman Old Style" charset="0"/>
              </a:rPr>
              <a:t> </a:t>
            </a:r>
            <a:endParaRPr lang="en-US" sz="5000" dirty="0">
              <a:latin typeface="Bookman Old Style" charset="0"/>
              <a:ea typeface="Bookman Old Style" charset="0"/>
              <a:cs typeface="Bookman Old Style" charset="0"/>
            </a:endParaRPr>
          </a:p>
        </p:txBody>
      </p:sp>
      <p:sp>
        <p:nvSpPr>
          <p:cNvPr id="14" name="Right Triangle 13"/>
          <p:cNvSpPr/>
          <p:nvPr/>
        </p:nvSpPr>
        <p:spPr>
          <a:xfrm rot="10800000">
            <a:off x="11282082" y="-2"/>
            <a:ext cx="909914" cy="909914"/>
          </a:xfrm>
          <a:prstGeom prst="rtTriangle">
            <a:avLst/>
          </a:prstGeom>
          <a:solidFill>
            <a:srgbClr val="B51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5"/>
          <p:cNvSpPr txBox="1">
            <a:spLocks/>
          </p:cNvSpPr>
          <p:nvPr/>
        </p:nvSpPr>
        <p:spPr>
          <a:xfrm>
            <a:off x="582704" y="1606456"/>
            <a:ext cx="11609291" cy="4538849"/>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endParaRPr lang="ru-RU" sz="3200" dirty="0" smtClean="0"/>
          </a:p>
        </p:txBody>
      </p:sp>
      <p:sp>
        <p:nvSpPr>
          <p:cNvPr id="6" name="Прямоугольник 5"/>
          <p:cNvSpPr/>
          <p:nvPr/>
        </p:nvSpPr>
        <p:spPr>
          <a:xfrm>
            <a:off x="488576" y="309279"/>
            <a:ext cx="11120718" cy="646331"/>
          </a:xfrm>
          <a:prstGeom prst="rect">
            <a:avLst/>
          </a:prstGeom>
        </p:spPr>
        <p:txBody>
          <a:bodyPr wrap="square">
            <a:spAutoFit/>
          </a:bodyPr>
          <a:lstStyle/>
          <a:p>
            <a:pPr algn="ctr" fontAlgn="auto">
              <a:spcAft>
                <a:spcPts val="0"/>
              </a:spcAft>
              <a:defRPr/>
            </a:pPr>
            <a:r>
              <a:rPr lang="ru-RU" sz="3600" b="1" dirty="0" smtClean="0">
                <a:solidFill>
                  <a:srgbClr val="C00000"/>
                </a:solidFill>
              </a:rPr>
              <a:t> </a:t>
            </a:r>
            <a:endParaRPr lang="ru-RU" sz="3600" cap="all" dirty="0">
              <a:solidFill>
                <a:srgbClr val="C00000"/>
              </a:solidFill>
              <a:effectLst>
                <a:reflection blurRad="12700" stA="48000" endA="300" endPos="55000" dir="5400000" sy="-90000" algn="bl" rotWithShape="0"/>
              </a:effectLst>
            </a:endParaRPr>
          </a:p>
        </p:txBody>
      </p:sp>
      <p:sp>
        <p:nvSpPr>
          <p:cNvPr id="8" name="Заголовок 1"/>
          <p:cNvSpPr txBox="1">
            <a:spLocks/>
          </p:cNvSpPr>
          <p:nvPr/>
        </p:nvSpPr>
        <p:spPr>
          <a:xfrm>
            <a:off x="294963" y="2985795"/>
            <a:ext cx="11442076" cy="119431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dirty="0" smtClean="0">
                <a:latin typeface="Times New Roman" pitchFamily="18" charset="0"/>
                <a:cs typeface="Times New Roman" pitchFamily="18" charset="0"/>
              </a:rPr>
              <a:t>Спасибо за внимание!</a:t>
            </a:r>
            <a:endParaRPr lang="ru-RU" dirty="0" smtClean="0">
              <a:latin typeface="Times New Roman" pitchFamily="18" charset="0"/>
              <a:cs typeface="Times New Roman" pitchFamily="18" charset="0"/>
            </a:endParaRPr>
          </a:p>
        </p:txBody>
      </p:sp>
      <p:cxnSp>
        <p:nvCxnSpPr>
          <p:cNvPr id="9" name="Straight Connector 15"/>
          <p:cNvCxnSpPr/>
          <p:nvPr/>
        </p:nvCxnSpPr>
        <p:spPr>
          <a:xfrm>
            <a:off x="452079" y="817528"/>
            <a:ext cx="110265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446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1364</TotalTime>
  <Words>6756</Words>
  <Application>Microsoft Office PowerPoint</Application>
  <PresentationFormat>Широкоэкранный</PresentationFormat>
  <Paragraphs>796</Paragraphs>
  <Slides>90</Slides>
  <Notes>31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90</vt:i4>
      </vt:variant>
    </vt:vector>
  </HeadingPairs>
  <TitlesOfParts>
    <vt:vector size="100" baseType="lpstr">
      <vt:lpstr>Arial</vt:lpstr>
      <vt:lpstr>Bookman Old Style</vt:lpstr>
      <vt:lpstr>Calibri</vt:lpstr>
      <vt:lpstr>Calibri Light</vt:lpstr>
      <vt:lpstr>Cambria Math</vt:lpstr>
      <vt:lpstr>Times New Roman</vt:lpstr>
      <vt:lpstr>Wingdings</vt:lpstr>
      <vt:lpstr>1_Office Theme</vt:lpstr>
      <vt:lpstr>CorelDraw.Graphic.15</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Методы измерения финансового состояния компании</vt:lpstr>
      <vt:lpstr>EVA-(economic value added)-экономическая добавленная стоимость</vt:lpstr>
      <vt:lpstr>EVA-(economic value added)-экономическая добавленная стоимость</vt:lpstr>
      <vt:lpstr>EVA-(economic value added)-экономическая добавленная стоимость</vt:lpstr>
      <vt:lpstr>EVA-(economic value added)-экономическая добавленная стоимость</vt:lpstr>
      <vt:lpstr>EVA-(economic value added)-экономическая добавленная стоимость</vt:lpstr>
      <vt:lpstr>EP-(economic profit)-экономическая прибыль</vt:lpstr>
      <vt:lpstr>MVA-(market value added)-рыночная добавленная стоимость</vt:lpstr>
      <vt:lpstr>MVA-(market value added)-рыночная добавленная стоимость</vt:lpstr>
      <vt:lpstr>MVA-(market value added)-рыночная добавленная стоимость</vt:lpstr>
      <vt:lpstr>СVA-(саsh value added)-денежная добавленная стоимость</vt:lpstr>
      <vt:lpstr>СVA-(саsh value added)-денежная добавленная стоимость</vt:lpstr>
      <vt:lpstr>CFROI-(cash flow return on investment)-доходность инвестиций на основе денежного потока</vt:lpstr>
      <vt:lpstr>CFROI-(cash flow return on investment)-доходность инвестиций на основе денежного потока</vt:lpstr>
      <vt:lpstr>CFROI-(cash flow return on investment)-доходность инвестиций на основе денежного потока</vt:lpstr>
      <vt:lpstr>TSR-(total shareholder return)- совокупная акционерная прибыль</vt:lpstr>
      <vt:lpstr>TSR-(total shareholder return)- совокупная акционерная прибыль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Чистая приведенная стоимость (NPV) как критерий оценки</vt:lpstr>
      <vt:lpstr>Презентация PowerPoint</vt:lpstr>
      <vt:lpstr>Презентация PowerPoint</vt:lpstr>
      <vt:lpstr>Внутренняя ставка доходности (internal rate of return - IRR)</vt:lpstr>
      <vt:lpstr>Презентация PowerPoint</vt:lpstr>
      <vt:lpstr>Внутренняя ставка доходности (IRR) как критерий оценки</vt:lpstr>
      <vt:lpstr>Экономическая эффективность инвестиций</vt:lpstr>
      <vt:lpstr>Анализ финансовой отчетности при помощи коэффициентов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2016</dc:title>
  <dc:creator>John Custer</dc:creator>
  <cp:lastModifiedBy>Кукиев Абай</cp:lastModifiedBy>
  <cp:revision>120</cp:revision>
  <dcterms:created xsi:type="dcterms:W3CDTF">2016-03-13T21:05:59Z</dcterms:created>
  <dcterms:modified xsi:type="dcterms:W3CDTF">2019-10-24T09:18:02Z</dcterms:modified>
</cp:coreProperties>
</file>